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embeddings/Microsoft_Equation1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542" r:id="rId2"/>
    <p:sldId id="1308" r:id="rId3"/>
    <p:sldId id="1344" r:id="rId4"/>
    <p:sldId id="1337" r:id="rId5"/>
    <p:sldId id="1340" r:id="rId6"/>
    <p:sldId id="1341" r:id="rId7"/>
    <p:sldId id="1342" r:id="rId8"/>
    <p:sldId id="1343" r:id="rId9"/>
    <p:sldId id="1243" r:id="rId10"/>
    <p:sldId id="1339" r:id="rId11"/>
    <p:sldId id="1348" r:id="rId12"/>
    <p:sldId id="1338" r:id="rId13"/>
    <p:sldId id="1290" r:id="rId14"/>
    <p:sldId id="1291" r:id="rId15"/>
    <p:sldId id="1292" r:id="rId16"/>
    <p:sldId id="1293" r:id="rId17"/>
    <p:sldId id="1294" r:id="rId18"/>
    <p:sldId id="1300" r:id="rId19"/>
    <p:sldId id="1301" r:id="rId20"/>
    <p:sldId id="1302" r:id="rId21"/>
    <p:sldId id="1298" r:id="rId22"/>
    <p:sldId id="1257" r:id="rId23"/>
    <p:sldId id="1303" r:id="rId24"/>
    <p:sldId id="1358" r:id="rId25"/>
    <p:sldId id="1357" r:id="rId26"/>
    <p:sldId id="1360" r:id="rId27"/>
    <p:sldId id="1361" r:id="rId28"/>
    <p:sldId id="1305" r:id="rId29"/>
    <p:sldId id="1345" r:id="rId30"/>
    <p:sldId id="1347" r:id="rId31"/>
    <p:sldId id="1309" r:id="rId32"/>
    <p:sldId id="1323" r:id="rId33"/>
    <p:sldId id="1264" r:id="rId34"/>
    <p:sldId id="1330" r:id="rId35"/>
    <p:sldId id="1331" r:id="rId36"/>
    <p:sldId id="1332" r:id="rId37"/>
    <p:sldId id="1335" r:id="rId38"/>
    <p:sldId id="1349" r:id="rId39"/>
    <p:sldId id="1350" r:id="rId40"/>
    <p:sldId id="1362" r:id="rId41"/>
    <p:sldId id="1313" r:id="rId42"/>
    <p:sldId id="1273" r:id="rId43"/>
    <p:sldId id="1274" r:id="rId44"/>
    <p:sldId id="1275" r:id="rId45"/>
    <p:sldId id="1276" r:id="rId46"/>
    <p:sldId id="1277" r:id="rId47"/>
    <p:sldId id="1278" r:id="rId48"/>
    <p:sldId id="1279" r:id="rId49"/>
    <p:sldId id="1280" r:id="rId50"/>
    <p:sldId id="1281" r:id="rId51"/>
    <p:sldId id="1282" r:id="rId52"/>
    <p:sldId id="1314" r:id="rId53"/>
    <p:sldId id="1352" r:id="rId54"/>
    <p:sldId id="1353" r:id="rId55"/>
    <p:sldId id="1354" r:id="rId56"/>
    <p:sldId id="1356" r:id="rId57"/>
    <p:sldId id="1322" r:id="rId58"/>
    <p:sldId id="1315" r:id="rId59"/>
    <p:sldId id="1316" r:id="rId60"/>
    <p:sldId id="1317" r:id="rId61"/>
    <p:sldId id="1318" r:id="rId62"/>
    <p:sldId id="1319" r:id="rId63"/>
    <p:sldId id="1320" r:id="rId64"/>
    <p:sldId id="1321" r:id="rId65"/>
    <p:sldId id="1336" r:id="rId66"/>
  </p:sldIdLst>
  <p:sldSz cx="9144000" cy="6858000" type="screen4x3"/>
  <p:notesSz cx="7302500" cy="9586913"/>
  <p:custDataLst>
    <p:tags r:id="rId7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8000"/>
    <a:srgbClr val="336699"/>
    <a:srgbClr val="F1C7C7"/>
    <a:srgbClr val="990000"/>
    <a:srgbClr val="F6F5BD"/>
    <a:srgbClr val="D5F1CF"/>
    <a:srgbClr val="E2AC00"/>
    <a:srgbClr val="A9E39D"/>
    <a:srgbClr val="FF9999"/>
    <a:srgbClr val="8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2" autoAdjust="0"/>
    <p:restoredTop sz="94649" autoAdjust="0"/>
  </p:normalViewPr>
  <p:slideViewPr>
    <p:cSldViewPr snapToObjects="1">
      <p:cViewPr varScale="1">
        <p:scale>
          <a:sx n="150" d="100"/>
          <a:sy n="150" d="100"/>
        </p:scale>
        <p:origin x="-120" y="-480"/>
      </p:cViewPr>
      <p:guideLst>
        <p:guide orient="horz" pos="28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gs" Target="tags/tag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ini%20HD:Users:bryant:ics3:ncode:mem:mountain:corei5mountain4x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ini%20HD:Users:bryant:ics3:ncode:mem:mountain:haswell-mountain4x4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Office%20HD:Users:bryant:ics3:ncode:mem:mountain:haswell-mountain4x4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Office%20HD:Users:bryant:ics3:ncode:mem:mountain:haswell-mountain4x4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Mini%20HD:Users:bryant:ics3:ncode:mem:matmult:core2-duo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Mini%20HD:Users:bryant:ics3:ncode:mem:matmult:data:core2-duo-ns.txt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oleObject" Target="Mini%20HD:Users:bryant:ics3:ncode:mem:mountain:core2duo-mountain4x4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oleObject" Target="Mini%20HD:Users:bryant:ics3:ncode:mem:mountain:corei5mountain4x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  <c:perspective val="3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0.0283860753835129"/>
          <c:w val="0.699763896179644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16636.0</c:v>
                </c:pt>
                <c:pt idx="1">
                  <c:v>8966.0</c:v>
                </c:pt>
                <c:pt idx="2">
                  <c:v>5846.0</c:v>
                </c:pt>
                <c:pt idx="3">
                  <c:v>4298.0</c:v>
                </c:pt>
                <c:pt idx="4">
                  <c:v>3403.0</c:v>
                </c:pt>
                <c:pt idx="5">
                  <c:v>2789.0</c:v>
                </c:pt>
                <c:pt idx="6">
                  <c:v>2348.0</c:v>
                </c:pt>
                <c:pt idx="7">
                  <c:v>2055.0</c:v>
                </c:pt>
                <c:pt idx="8">
                  <c:v>1904.0</c:v>
                </c:pt>
                <c:pt idx="9">
                  <c:v>1786.0</c:v>
                </c:pt>
                <c:pt idx="10">
                  <c:v>1693.0</c:v>
                </c:pt>
                <c:pt idx="11">
                  <c:v>1607.0</c:v>
                </c:pt>
              </c:numCache>
            </c:numRef>
          </c:val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16925.0</c:v>
                </c:pt>
                <c:pt idx="1">
                  <c:v>9080.0</c:v>
                </c:pt>
                <c:pt idx="2">
                  <c:v>5860.0</c:v>
                </c:pt>
                <c:pt idx="3">
                  <c:v>4307.0</c:v>
                </c:pt>
                <c:pt idx="4">
                  <c:v>3408.0</c:v>
                </c:pt>
                <c:pt idx="5">
                  <c:v>2795.0</c:v>
                </c:pt>
                <c:pt idx="6">
                  <c:v>2352.0</c:v>
                </c:pt>
                <c:pt idx="7">
                  <c:v>2058.0</c:v>
                </c:pt>
                <c:pt idx="8">
                  <c:v>1912.0</c:v>
                </c:pt>
                <c:pt idx="9">
                  <c:v>1791.0</c:v>
                </c:pt>
                <c:pt idx="10">
                  <c:v>1695.0</c:v>
                </c:pt>
                <c:pt idx="11">
                  <c:v>1608.0</c:v>
                </c:pt>
              </c:numCache>
            </c:numRef>
          </c:val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17168.0</c:v>
                </c:pt>
                <c:pt idx="1">
                  <c:v>9212.0</c:v>
                </c:pt>
                <c:pt idx="2">
                  <c:v>5897.0</c:v>
                </c:pt>
                <c:pt idx="3">
                  <c:v>4331.0</c:v>
                </c:pt>
                <c:pt idx="4">
                  <c:v>3431.0</c:v>
                </c:pt>
                <c:pt idx="5">
                  <c:v>2822.0</c:v>
                </c:pt>
                <c:pt idx="6">
                  <c:v>2375.0</c:v>
                </c:pt>
                <c:pt idx="7">
                  <c:v>2078.0</c:v>
                </c:pt>
                <c:pt idx="8">
                  <c:v>1924.0</c:v>
                </c:pt>
                <c:pt idx="9">
                  <c:v>1809.0</c:v>
                </c:pt>
                <c:pt idx="10">
                  <c:v>1713.0</c:v>
                </c:pt>
                <c:pt idx="11">
                  <c:v>1628.0</c:v>
                </c:pt>
              </c:numCache>
            </c:numRef>
          </c:val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17405.0</c:v>
                </c:pt>
                <c:pt idx="1">
                  <c:v>9559.0</c:v>
                </c:pt>
                <c:pt idx="2">
                  <c:v>6027.0</c:v>
                </c:pt>
                <c:pt idx="3">
                  <c:v>4458.0</c:v>
                </c:pt>
                <c:pt idx="4">
                  <c:v>3520.0</c:v>
                </c:pt>
                <c:pt idx="5">
                  <c:v>2899.0</c:v>
                </c:pt>
                <c:pt idx="6">
                  <c:v>2465.0</c:v>
                </c:pt>
                <c:pt idx="7">
                  <c:v>2179.0</c:v>
                </c:pt>
                <c:pt idx="8">
                  <c:v>2049.0</c:v>
                </c:pt>
                <c:pt idx="9">
                  <c:v>1952.0</c:v>
                </c:pt>
                <c:pt idx="10">
                  <c:v>1883.0</c:v>
                </c:pt>
                <c:pt idx="11">
                  <c:v>1825.0</c:v>
                </c:pt>
              </c:numCache>
            </c:numRef>
          </c:val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19339.0</c:v>
                </c:pt>
                <c:pt idx="1">
                  <c:v>11837.0</c:v>
                </c:pt>
                <c:pt idx="2">
                  <c:v>8045.0</c:v>
                </c:pt>
                <c:pt idx="3">
                  <c:v>6079.0</c:v>
                </c:pt>
                <c:pt idx="4">
                  <c:v>4927.0</c:v>
                </c:pt>
                <c:pt idx="5">
                  <c:v>4246.0</c:v>
                </c:pt>
                <c:pt idx="6">
                  <c:v>3745.0</c:v>
                </c:pt>
                <c:pt idx="7">
                  <c:v>3289.0</c:v>
                </c:pt>
                <c:pt idx="8">
                  <c:v>3131.0</c:v>
                </c:pt>
                <c:pt idx="9">
                  <c:v>3026.0</c:v>
                </c:pt>
                <c:pt idx="10">
                  <c:v>2899.0</c:v>
                </c:pt>
                <c:pt idx="11">
                  <c:v>2924.0</c:v>
                </c:pt>
              </c:numCache>
            </c:numRef>
          </c:val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20728.0</c:v>
                </c:pt>
                <c:pt idx="1">
                  <c:v>16852.0</c:v>
                </c:pt>
                <c:pt idx="2">
                  <c:v>13212.0</c:v>
                </c:pt>
                <c:pt idx="3">
                  <c:v>10371.0</c:v>
                </c:pt>
                <c:pt idx="4">
                  <c:v>8542.0</c:v>
                </c:pt>
                <c:pt idx="5">
                  <c:v>7259.0</c:v>
                </c:pt>
                <c:pt idx="6">
                  <c:v>6345.0</c:v>
                </c:pt>
                <c:pt idx="7">
                  <c:v>5627.0</c:v>
                </c:pt>
                <c:pt idx="8">
                  <c:v>5396.0</c:v>
                </c:pt>
                <c:pt idx="9">
                  <c:v>5228.0</c:v>
                </c:pt>
                <c:pt idx="10">
                  <c:v>5090.0</c:v>
                </c:pt>
                <c:pt idx="11">
                  <c:v>4977.0</c:v>
                </c:pt>
              </c:numCache>
            </c:numRef>
          </c:val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29025.0</c:v>
                </c:pt>
                <c:pt idx="1">
                  <c:v>19350.0</c:v>
                </c:pt>
                <c:pt idx="2">
                  <c:v>13735.0</c:v>
                </c:pt>
                <c:pt idx="3">
                  <c:v>10550.0</c:v>
                </c:pt>
                <c:pt idx="4">
                  <c:v>8610.0</c:v>
                </c:pt>
                <c:pt idx="5">
                  <c:v>7308.0</c:v>
                </c:pt>
                <c:pt idx="6">
                  <c:v>6361.0</c:v>
                </c:pt>
                <c:pt idx="7">
                  <c:v>5648.0</c:v>
                </c:pt>
                <c:pt idx="8">
                  <c:v>5417.0</c:v>
                </c:pt>
                <c:pt idx="9">
                  <c:v>5241.0</c:v>
                </c:pt>
                <c:pt idx="10">
                  <c:v>5094.0</c:v>
                </c:pt>
                <c:pt idx="11">
                  <c:v>4978.0</c:v>
                </c:pt>
              </c:numCache>
            </c:numRef>
          </c:val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29291.0</c:v>
                </c:pt>
                <c:pt idx="1">
                  <c:v>19543.0</c:v>
                </c:pt>
                <c:pt idx="2">
                  <c:v>13689.0</c:v>
                </c:pt>
                <c:pt idx="3">
                  <c:v>10508.0</c:v>
                </c:pt>
                <c:pt idx="4">
                  <c:v>8597.0</c:v>
                </c:pt>
                <c:pt idx="5">
                  <c:v>7281.0</c:v>
                </c:pt>
                <c:pt idx="6">
                  <c:v>6354.0</c:v>
                </c:pt>
                <c:pt idx="7">
                  <c:v>5628.0</c:v>
                </c:pt>
                <c:pt idx="8">
                  <c:v>5388.0</c:v>
                </c:pt>
                <c:pt idx="9">
                  <c:v>5218.0</c:v>
                </c:pt>
                <c:pt idx="10">
                  <c:v>5071.0</c:v>
                </c:pt>
                <c:pt idx="11">
                  <c:v>4956.0</c:v>
                </c:pt>
              </c:numCache>
            </c:numRef>
          </c:val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29290.0</c:v>
                </c:pt>
                <c:pt idx="1">
                  <c:v>19411.0</c:v>
                </c:pt>
                <c:pt idx="2">
                  <c:v>13779.0</c:v>
                </c:pt>
                <c:pt idx="3">
                  <c:v>10594.0</c:v>
                </c:pt>
                <c:pt idx="4">
                  <c:v>8667.0</c:v>
                </c:pt>
                <c:pt idx="5">
                  <c:v>7390.0</c:v>
                </c:pt>
                <c:pt idx="6">
                  <c:v>6438.0</c:v>
                </c:pt>
                <c:pt idx="7">
                  <c:v>5684.0</c:v>
                </c:pt>
                <c:pt idx="8">
                  <c:v>5453.0</c:v>
                </c:pt>
                <c:pt idx="9">
                  <c:v>5325.0</c:v>
                </c:pt>
                <c:pt idx="10">
                  <c:v>5213.0</c:v>
                </c:pt>
                <c:pt idx="11">
                  <c:v>5128.0</c:v>
                </c:pt>
              </c:numCache>
            </c:numRef>
          </c:val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29762.0</c:v>
                </c:pt>
                <c:pt idx="1">
                  <c:v>21456.0</c:v>
                </c:pt>
                <c:pt idx="2">
                  <c:v>16905.0</c:v>
                </c:pt>
                <c:pt idx="3">
                  <c:v>13504.0</c:v>
                </c:pt>
                <c:pt idx="4">
                  <c:v>11044.0</c:v>
                </c:pt>
                <c:pt idx="5">
                  <c:v>9359.0</c:v>
                </c:pt>
                <c:pt idx="6">
                  <c:v>8175.0</c:v>
                </c:pt>
                <c:pt idx="7">
                  <c:v>7240.0</c:v>
                </c:pt>
                <c:pt idx="8">
                  <c:v>7082.0</c:v>
                </c:pt>
                <c:pt idx="9">
                  <c:v>6889.0</c:v>
                </c:pt>
                <c:pt idx="10">
                  <c:v>6858.0</c:v>
                </c:pt>
                <c:pt idx="11">
                  <c:v>6835.0</c:v>
                </c:pt>
              </c:numCache>
            </c:numRef>
          </c:val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30042.0</c:v>
                </c:pt>
                <c:pt idx="1">
                  <c:v>23953.0</c:v>
                </c:pt>
                <c:pt idx="2">
                  <c:v>22661.0</c:v>
                </c:pt>
                <c:pt idx="3">
                  <c:v>18952.0</c:v>
                </c:pt>
                <c:pt idx="4">
                  <c:v>15706.0</c:v>
                </c:pt>
                <c:pt idx="5">
                  <c:v>13602.0</c:v>
                </c:pt>
                <c:pt idx="6">
                  <c:v>11761.0</c:v>
                </c:pt>
                <c:pt idx="7">
                  <c:v>10409.0</c:v>
                </c:pt>
                <c:pt idx="8">
                  <c:v>10184.0</c:v>
                </c:pt>
                <c:pt idx="9">
                  <c:v>10137.0</c:v>
                </c:pt>
                <c:pt idx="10">
                  <c:v>10158.0</c:v>
                </c:pt>
                <c:pt idx="11">
                  <c:v>9875.0</c:v>
                </c:pt>
              </c:numCache>
            </c:numRef>
          </c:val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29468.0</c:v>
                </c:pt>
                <c:pt idx="1">
                  <c:v>23044.0</c:v>
                </c:pt>
                <c:pt idx="2">
                  <c:v>21501.0</c:v>
                </c:pt>
                <c:pt idx="3">
                  <c:v>19208.0</c:v>
                </c:pt>
                <c:pt idx="4">
                  <c:v>15955.0</c:v>
                </c:pt>
                <c:pt idx="5">
                  <c:v>13551.0</c:v>
                </c:pt>
                <c:pt idx="6">
                  <c:v>11784.0</c:v>
                </c:pt>
                <c:pt idx="7">
                  <c:v>10516.0</c:v>
                </c:pt>
                <c:pt idx="8">
                  <c:v>10364.0</c:v>
                </c:pt>
                <c:pt idx="9">
                  <c:v>10320.0</c:v>
                </c:pt>
                <c:pt idx="10">
                  <c:v>10262.0</c:v>
                </c:pt>
                <c:pt idx="11">
                  <c:v>10132.0</c:v>
                </c:pt>
              </c:numCache>
            </c:numRef>
          </c:val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28870.0</c:v>
                </c:pt>
                <c:pt idx="1">
                  <c:v>28719.0</c:v>
                </c:pt>
                <c:pt idx="2">
                  <c:v>29106.0</c:v>
                </c:pt>
                <c:pt idx="3">
                  <c:v>27888.0</c:v>
                </c:pt>
                <c:pt idx="4">
                  <c:v>26884.0</c:v>
                </c:pt>
                <c:pt idx="5">
                  <c:v>28059.0</c:v>
                </c:pt>
                <c:pt idx="6">
                  <c:v>26335.0</c:v>
                </c:pt>
                <c:pt idx="7">
                  <c:v>26110.0</c:v>
                </c:pt>
                <c:pt idx="8">
                  <c:v>26305.0</c:v>
                </c:pt>
                <c:pt idx="9">
                  <c:v>29201.0</c:v>
                </c:pt>
                <c:pt idx="10">
                  <c:v>29054.0</c:v>
                </c:pt>
                <c:pt idx="11">
                  <c:v>28530.0</c:v>
                </c:pt>
              </c:numCache>
            </c:numRef>
          </c:val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30341.0</c:v>
                </c:pt>
                <c:pt idx="1">
                  <c:v>29871.0</c:v>
                </c:pt>
                <c:pt idx="2">
                  <c:v>30402.0</c:v>
                </c:pt>
                <c:pt idx="3">
                  <c:v>28973.0</c:v>
                </c:pt>
                <c:pt idx="4">
                  <c:v>29464.0</c:v>
                </c:pt>
                <c:pt idx="5">
                  <c:v>28643.0</c:v>
                </c:pt>
                <c:pt idx="6">
                  <c:v>29046.0</c:v>
                </c:pt>
                <c:pt idx="7">
                  <c:v>27746.0</c:v>
                </c:pt>
                <c:pt idx="8">
                  <c:v>26070.0</c:v>
                </c:pt>
                <c:pt idx="9">
                  <c:v>27955.0</c:v>
                </c:pt>
                <c:pt idx="10">
                  <c:v>27259.0</c:v>
                </c:pt>
                <c:pt idx="11">
                  <c:v>25816.0</c:v>
                </c:pt>
              </c:numCache>
            </c:numRef>
          </c:val>
        </c:ser>
        <c:bandFmts/>
        <c:axId val="2085835592"/>
        <c:axId val="2085825864"/>
        <c:axId val="2085623160"/>
      </c:surface3DChart>
      <c:catAx>
        <c:axId val="2085835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1"/>
              <c:y val="0.849094052644392"/>
            </c:manualLayout>
          </c:layout>
          <c:overlay val="0"/>
        </c:title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auto val="1"/>
        <c:lblAlgn val="ctr"/>
        <c:lblOffset val="100"/>
        <c:noMultiLvlLbl val="0"/>
      </c:catAx>
      <c:valAx>
        <c:axId val="2085825864"/>
        <c:scaling>
          <c:orientation val="minMax"/>
          <c:max val="32000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0.0294270509024441"/>
              <c:y val="0.2617015621110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35592"/>
        <c:crosses val="autoZero"/>
        <c:crossBetween val="midCat"/>
        <c:majorUnit val="4000.0"/>
        <c:minorUnit val="500.0"/>
      </c:valAx>
      <c:serAx>
        <c:axId val="2085623160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data!$I$1</c:f>
              <c:strCache>
                <c:ptCount val="1"/>
                <c:pt idx="0">
                  <c:v>s8</c:v>
                </c:pt>
              </c:strCache>
            </c:strRef>
          </c:tx>
          <c:invertIfNegative val="0"/>
          <c:cat>
            <c:strRef>
              <c:f>data!$A$2:$A$16</c:f>
              <c:strCache>
                <c:ptCount val="14"/>
                <c:pt idx="0">
                  <c:v>128m</c:v>
                </c:pt>
                <c:pt idx="1">
                  <c:v>64m</c:v>
                </c:pt>
                <c:pt idx="2">
                  <c:v>32m</c:v>
                </c:pt>
                <c:pt idx="3">
                  <c:v>16m</c:v>
                </c:pt>
                <c:pt idx="4">
                  <c:v>8m</c:v>
                </c:pt>
                <c:pt idx="5">
                  <c:v>4m</c:v>
                </c:pt>
                <c:pt idx="6">
                  <c:v>2m</c:v>
                </c:pt>
                <c:pt idx="7">
                  <c:v>1024k</c:v>
                </c:pt>
                <c:pt idx="8">
                  <c:v>512k</c:v>
                </c:pt>
                <c:pt idx="9">
                  <c:v>256k</c:v>
                </c:pt>
                <c:pt idx="10">
                  <c:v>128k</c:v>
                </c:pt>
                <c:pt idx="11">
                  <c:v>64k</c:v>
                </c:pt>
                <c:pt idx="12">
                  <c:v>32k</c:v>
                </c:pt>
                <c:pt idx="13">
                  <c:v>16k</c:v>
                </c:pt>
              </c:strCache>
            </c:strRef>
          </c:cat>
          <c:val>
            <c:numRef>
              <c:f>data!$I$2:$I$16</c:f>
              <c:numCache>
                <c:formatCode>General</c:formatCode>
                <c:ptCount val="15"/>
                <c:pt idx="0">
                  <c:v>2055.0</c:v>
                </c:pt>
                <c:pt idx="1">
                  <c:v>2058.0</c:v>
                </c:pt>
                <c:pt idx="2">
                  <c:v>2078.0</c:v>
                </c:pt>
                <c:pt idx="3">
                  <c:v>2179.0</c:v>
                </c:pt>
                <c:pt idx="4">
                  <c:v>3289.0</c:v>
                </c:pt>
                <c:pt idx="5">
                  <c:v>5627.0</c:v>
                </c:pt>
                <c:pt idx="6">
                  <c:v>5648.0</c:v>
                </c:pt>
                <c:pt idx="7">
                  <c:v>5628.0</c:v>
                </c:pt>
                <c:pt idx="8">
                  <c:v>5684.0</c:v>
                </c:pt>
                <c:pt idx="9">
                  <c:v>7240.0</c:v>
                </c:pt>
                <c:pt idx="10">
                  <c:v>10409.0</c:v>
                </c:pt>
                <c:pt idx="11">
                  <c:v>10516.0</c:v>
                </c:pt>
                <c:pt idx="12">
                  <c:v>26110.0</c:v>
                </c:pt>
                <c:pt idx="13">
                  <c:v>27746.0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5658424"/>
        <c:axId val="2085643048"/>
      </c:barChart>
      <c:catAx>
        <c:axId val="2085658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Working</a:t>
                </a:r>
                <a:r>
                  <a:rPr lang="en-US" sz="1200" baseline="0">
                    <a:latin typeface="Arial"/>
                  </a:rPr>
                  <a:t> set size (bytes)</a:t>
                </a:r>
                <a:endParaRPr lang="en-US" sz="1200">
                  <a:latin typeface="Arial"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43048"/>
        <c:crosses val="autoZero"/>
        <c:auto val="1"/>
        <c:lblAlgn val="ctr"/>
        <c:lblOffset val="100"/>
        <c:noMultiLvlLbl val="0"/>
      </c:catAx>
      <c:valAx>
        <c:axId val="2085643048"/>
        <c:scaling>
          <c:orientation val="minMax"/>
        </c:scaling>
        <c:delete val="0"/>
        <c:axPos val="l"/>
        <c:majorGridlines>
          <c:spPr>
            <a:ln w="9525" cmpd="sng"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 baseline="0">
                    <a:latin typeface="Arial"/>
                  </a:defRPr>
                </a:pPr>
                <a:r>
                  <a:rPr lang="en-US" sz="1200" baseline="0">
                    <a:latin typeface="Arial"/>
                  </a:rPr>
                  <a:t>Read throughput (MB/s)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58424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30896.0</c:v>
                </c:pt>
                <c:pt idx="1">
                  <c:v>25024.0</c:v>
                </c:pt>
                <c:pt idx="2">
                  <c:v>24135.0</c:v>
                </c:pt>
                <c:pt idx="3">
                  <c:v>20391.0</c:v>
                </c:pt>
                <c:pt idx="4">
                  <c:v>17199.0</c:v>
                </c:pt>
                <c:pt idx="5">
                  <c:v>14634.0</c:v>
                </c:pt>
                <c:pt idx="6">
                  <c:v>12670.0</c:v>
                </c:pt>
                <c:pt idx="7">
                  <c:v>11274.0</c:v>
                </c:pt>
                <c:pt idx="8">
                  <c:v>11248.0</c:v>
                </c:pt>
                <c:pt idx="9">
                  <c:v>11262.0</c:v>
                </c:pt>
                <c:pt idx="10">
                  <c:v>11294.0</c:v>
                </c:pt>
                <c:pt idx="11">
                  <c:v>11251.0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5144488"/>
        <c:axId val="-2053180024"/>
      </c:lineChart>
      <c:catAx>
        <c:axId val="-205514448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180024"/>
        <c:crosses val="autoZero"/>
        <c:auto val="1"/>
        <c:lblAlgn val="ctr"/>
        <c:lblOffset val="100"/>
        <c:noMultiLvlLbl val="0"/>
      </c:catAx>
      <c:valAx>
        <c:axId val="-20531800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5514448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30896.0</c:v>
                </c:pt>
                <c:pt idx="1">
                  <c:v>25024.0</c:v>
                </c:pt>
                <c:pt idx="2">
                  <c:v>24135.0</c:v>
                </c:pt>
                <c:pt idx="3">
                  <c:v>20391.0</c:v>
                </c:pt>
                <c:pt idx="4">
                  <c:v>17199.0</c:v>
                </c:pt>
                <c:pt idx="5">
                  <c:v>14634.0</c:v>
                </c:pt>
                <c:pt idx="6">
                  <c:v>12670.0</c:v>
                </c:pt>
                <c:pt idx="7">
                  <c:v>11274.0</c:v>
                </c:pt>
                <c:pt idx="8">
                  <c:v>11248.0</c:v>
                </c:pt>
                <c:pt idx="9">
                  <c:v>11262.0</c:v>
                </c:pt>
                <c:pt idx="10">
                  <c:v>11294.0</c:v>
                </c:pt>
                <c:pt idx="11">
                  <c:v>11251.0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'stride 128k'!$A$27</c:f>
              <c:strCache>
                <c:ptCount val="1"/>
                <c:pt idx="0">
                  <c:v>Model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128k'!$B$27:$M$27</c:f>
              <c:numCache>
                <c:formatCode>0</c:formatCode>
                <c:ptCount val="12"/>
                <c:pt idx="0">
                  <c:v>30896.0</c:v>
                </c:pt>
                <c:pt idx="1">
                  <c:v>24743.76423787294</c:v>
                </c:pt>
                <c:pt idx="2">
                  <c:v>20634.81092060052</c:v>
                </c:pt>
                <c:pt idx="3">
                  <c:v>17696.18045636649</c:v>
                </c:pt>
                <c:pt idx="4">
                  <c:v>15490.20067850018</c:v>
                </c:pt>
                <c:pt idx="5">
                  <c:v>13773.24789298868</c:v>
                </c:pt>
                <c:pt idx="6">
                  <c:v>12398.93479786423</c:v>
                </c:pt>
                <c:pt idx="7">
                  <c:v>11274.0</c:v>
                </c:pt>
                <c:pt idx="8">
                  <c:v>11274.0</c:v>
                </c:pt>
                <c:pt idx="9">
                  <c:v>11274.0</c:v>
                </c:pt>
                <c:pt idx="10">
                  <c:v>11274.0</c:v>
                </c:pt>
                <c:pt idx="11">
                  <c:v>11274.0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711960"/>
        <c:axId val="-2053502504"/>
      </c:lineChart>
      <c:catAx>
        <c:axId val="206471196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502504"/>
        <c:crosses val="autoZero"/>
        <c:auto val="1"/>
        <c:lblAlgn val="ctr"/>
        <c:lblOffset val="100"/>
        <c:noMultiLvlLbl val="0"/>
      </c:catAx>
      <c:valAx>
        <c:axId val="-2053502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06471196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'core2-duo-ns.txt'!$B$2</c:f>
              <c:strCache>
                <c:ptCount val="1"/>
                <c:pt idx="0">
                  <c:v>ijk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'core2-duo-ns.txt'!$B$3:$B$15</c:f>
              <c:numCache>
                <c:formatCode>General</c:formatCode>
                <c:ptCount val="13"/>
                <c:pt idx="0">
                  <c:v>1.1</c:v>
                </c:pt>
                <c:pt idx="1">
                  <c:v>1.32</c:v>
                </c:pt>
                <c:pt idx="2">
                  <c:v>1.31</c:v>
                </c:pt>
                <c:pt idx="3">
                  <c:v>1.3</c:v>
                </c:pt>
                <c:pt idx="4">
                  <c:v>1.32</c:v>
                </c:pt>
                <c:pt idx="5">
                  <c:v>1.31</c:v>
                </c:pt>
                <c:pt idx="6">
                  <c:v>1.31</c:v>
                </c:pt>
                <c:pt idx="7">
                  <c:v>1.89</c:v>
                </c:pt>
                <c:pt idx="8">
                  <c:v>2.2</c:v>
                </c:pt>
                <c:pt idx="9">
                  <c:v>2.55</c:v>
                </c:pt>
                <c:pt idx="10">
                  <c:v>2.66</c:v>
                </c:pt>
                <c:pt idx="11">
                  <c:v>2.69</c:v>
                </c:pt>
                <c:pt idx="12">
                  <c:v>2.73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'core2-duo-ns.txt'!$C$2</c:f>
              <c:strCache>
                <c:ptCount val="1"/>
                <c:pt idx="0">
                  <c:v>jik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'core2-duo-ns.txt'!$C$3:$C$15</c:f>
              <c:numCache>
                <c:formatCode>General</c:formatCode>
                <c:ptCount val="13"/>
                <c:pt idx="0">
                  <c:v>1.13</c:v>
                </c:pt>
                <c:pt idx="1">
                  <c:v>1.31</c:v>
                </c:pt>
                <c:pt idx="2">
                  <c:v>1.29</c:v>
                </c:pt>
                <c:pt idx="3">
                  <c:v>1.29</c:v>
                </c:pt>
                <c:pt idx="4">
                  <c:v>1.28</c:v>
                </c:pt>
                <c:pt idx="5">
                  <c:v>1.28</c:v>
                </c:pt>
                <c:pt idx="6">
                  <c:v>1.28</c:v>
                </c:pt>
                <c:pt idx="7">
                  <c:v>1.9</c:v>
                </c:pt>
                <c:pt idx="8">
                  <c:v>2.2</c:v>
                </c:pt>
                <c:pt idx="9">
                  <c:v>2.55</c:v>
                </c:pt>
                <c:pt idx="10">
                  <c:v>2.65</c:v>
                </c:pt>
                <c:pt idx="11">
                  <c:v>2.68</c:v>
                </c:pt>
                <c:pt idx="12">
                  <c:v>2.72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'core2-duo-ns.txt'!$D$2</c:f>
              <c:strCache>
                <c:ptCount val="1"/>
                <c:pt idx="0">
                  <c:v>jki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'core2-duo-ns.txt'!$D$3:$D$15</c:f>
              <c:numCache>
                <c:formatCode>General</c:formatCode>
                <c:ptCount val="13"/>
                <c:pt idx="0">
                  <c:v>0.62</c:v>
                </c:pt>
                <c:pt idx="1">
                  <c:v>0.69</c:v>
                </c:pt>
                <c:pt idx="2">
                  <c:v>0.66</c:v>
                </c:pt>
                <c:pt idx="3">
                  <c:v>0.78</c:v>
                </c:pt>
                <c:pt idx="4">
                  <c:v>0.86</c:v>
                </c:pt>
                <c:pt idx="5">
                  <c:v>3.43</c:v>
                </c:pt>
                <c:pt idx="6">
                  <c:v>3.92</c:v>
                </c:pt>
                <c:pt idx="7">
                  <c:v>4.18</c:v>
                </c:pt>
                <c:pt idx="8">
                  <c:v>4.71</c:v>
                </c:pt>
                <c:pt idx="9">
                  <c:v>5.13</c:v>
                </c:pt>
                <c:pt idx="10">
                  <c:v>5.24</c:v>
                </c:pt>
                <c:pt idx="11">
                  <c:v>5.359999999999998</c:v>
                </c:pt>
                <c:pt idx="12">
                  <c:v>5.38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'core2-duo-ns.txt'!$E$2</c:f>
              <c:strCache>
                <c:ptCount val="1"/>
                <c:pt idx="0">
                  <c:v>kji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'core2-duo-ns.txt'!$E$3:$E$15</c:f>
              <c:numCache>
                <c:formatCode>General</c:formatCode>
                <c:ptCount val="13"/>
                <c:pt idx="0">
                  <c:v>0.67</c:v>
                </c:pt>
                <c:pt idx="1">
                  <c:v>0.69</c:v>
                </c:pt>
                <c:pt idx="2">
                  <c:v>0.65</c:v>
                </c:pt>
                <c:pt idx="3">
                  <c:v>0.76</c:v>
                </c:pt>
                <c:pt idx="4">
                  <c:v>0.77</c:v>
                </c:pt>
                <c:pt idx="5">
                  <c:v>3.42</c:v>
                </c:pt>
                <c:pt idx="6">
                  <c:v>3.89</c:v>
                </c:pt>
                <c:pt idx="7">
                  <c:v>4.17</c:v>
                </c:pt>
                <c:pt idx="8">
                  <c:v>4.689999999999999</c:v>
                </c:pt>
                <c:pt idx="9">
                  <c:v>5.119999999999997</c:v>
                </c:pt>
                <c:pt idx="10">
                  <c:v>5.23</c:v>
                </c:pt>
                <c:pt idx="11">
                  <c:v>5.34</c:v>
                </c:pt>
                <c:pt idx="12">
                  <c:v>5.34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'core2-duo-ns.txt'!$F$2</c:f>
              <c:strCache>
                <c:ptCount val="1"/>
                <c:pt idx="0">
                  <c:v>kij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'core2-duo-ns.txt'!$F$3:$F$15</c:f>
              <c:numCache>
                <c:formatCode>General</c:formatCode>
                <c:ptCount val="13"/>
                <c:pt idx="0">
                  <c:v>0.84</c:v>
                </c:pt>
                <c:pt idx="1">
                  <c:v>0.82</c:v>
                </c:pt>
                <c:pt idx="2">
                  <c:v>0.81</c:v>
                </c:pt>
                <c:pt idx="3">
                  <c:v>0.81</c:v>
                </c:pt>
                <c:pt idx="4">
                  <c:v>0.81</c:v>
                </c:pt>
                <c:pt idx="5">
                  <c:v>0.83</c:v>
                </c:pt>
                <c:pt idx="6">
                  <c:v>0.84</c:v>
                </c:pt>
                <c:pt idx="7">
                  <c:v>0.84</c:v>
                </c:pt>
                <c:pt idx="8">
                  <c:v>0.83</c:v>
                </c:pt>
                <c:pt idx="9">
                  <c:v>0.83</c:v>
                </c:pt>
                <c:pt idx="10">
                  <c:v>0.83</c:v>
                </c:pt>
                <c:pt idx="11">
                  <c:v>0.83</c:v>
                </c:pt>
                <c:pt idx="12">
                  <c:v>0.83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'core2-duo-ns.txt'!$G$2</c:f>
              <c:strCache>
                <c:ptCount val="1"/>
                <c:pt idx="0">
                  <c:v>ikj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'core2-duo-ns.txt'!$G$3:$G$15</c:f>
              <c:numCache>
                <c:formatCode>General</c:formatCode>
                <c:ptCount val="13"/>
                <c:pt idx="0">
                  <c:v>0.83</c:v>
                </c:pt>
                <c:pt idx="1">
                  <c:v>0.81</c:v>
                </c:pt>
                <c:pt idx="2">
                  <c:v>0.8</c:v>
                </c:pt>
                <c:pt idx="3">
                  <c:v>0.8</c:v>
                </c:pt>
                <c:pt idx="4">
                  <c:v>0.79</c:v>
                </c:pt>
                <c:pt idx="5">
                  <c:v>0.81</c:v>
                </c:pt>
                <c:pt idx="6">
                  <c:v>0.81</c:v>
                </c:pt>
                <c:pt idx="7">
                  <c:v>0.82</c:v>
                </c:pt>
                <c:pt idx="8">
                  <c:v>0.82</c:v>
                </c:pt>
                <c:pt idx="9">
                  <c:v>0.81</c:v>
                </c:pt>
                <c:pt idx="10">
                  <c:v>0.81</c:v>
                </c:pt>
                <c:pt idx="11">
                  <c:v>0.81</c:v>
                </c:pt>
                <c:pt idx="12">
                  <c:v>0.83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6660504"/>
        <c:axId val="2127148376"/>
      </c:lineChart>
      <c:catAx>
        <c:axId val="21266605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27148376"/>
        <c:crosses val="autoZero"/>
        <c:auto val="1"/>
        <c:lblAlgn val="ctr"/>
        <c:lblOffset val="100"/>
        <c:noMultiLvlLbl val="0"/>
      </c:catAx>
      <c:valAx>
        <c:axId val="21271483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ns / FP Operation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2666050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 b="1" i="0">
              <a:latin typeface="Courier New"/>
              <a:cs typeface="Courier New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'core2-duo-ns.txt'!$B$2</c:f>
              <c:strCache>
                <c:ptCount val="1"/>
                <c:pt idx="0">
                  <c:v>ijk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'core2-duo-ns.txt'!$B$3:$B$15</c:f>
              <c:numCache>
                <c:formatCode>General</c:formatCode>
                <c:ptCount val="13"/>
                <c:pt idx="0">
                  <c:v>0.39</c:v>
                </c:pt>
                <c:pt idx="1">
                  <c:v>0.4</c:v>
                </c:pt>
                <c:pt idx="2">
                  <c:v>0.42</c:v>
                </c:pt>
                <c:pt idx="3">
                  <c:v>0.47</c:v>
                </c:pt>
                <c:pt idx="4">
                  <c:v>0.44</c:v>
                </c:pt>
                <c:pt idx="5">
                  <c:v>0.45</c:v>
                </c:pt>
                <c:pt idx="6">
                  <c:v>0.45</c:v>
                </c:pt>
                <c:pt idx="7">
                  <c:v>0.49</c:v>
                </c:pt>
                <c:pt idx="8">
                  <c:v>0.46</c:v>
                </c:pt>
                <c:pt idx="9">
                  <c:v>0.47</c:v>
                </c:pt>
                <c:pt idx="10">
                  <c:v>0.47</c:v>
                </c:pt>
                <c:pt idx="11">
                  <c:v>0.5</c:v>
                </c:pt>
                <c:pt idx="12">
                  <c:v>0.47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'core2-duo-ns.txt'!$C$2</c:f>
              <c:strCache>
                <c:ptCount val="1"/>
                <c:pt idx="0">
                  <c:v>jik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'core2-duo-ns.txt'!$C$3:$C$15</c:f>
              <c:numCache>
                <c:formatCode>General</c:formatCode>
                <c:ptCount val="13"/>
                <c:pt idx="0">
                  <c:v>0.4</c:v>
                </c:pt>
                <c:pt idx="1">
                  <c:v>0.4</c:v>
                </c:pt>
                <c:pt idx="2">
                  <c:v>0.42</c:v>
                </c:pt>
                <c:pt idx="3">
                  <c:v>0.43</c:v>
                </c:pt>
                <c:pt idx="4">
                  <c:v>0.43</c:v>
                </c:pt>
                <c:pt idx="5">
                  <c:v>0.44</c:v>
                </c:pt>
                <c:pt idx="6">
                  <c:v>0.45</c:v>
                </c:pt>
                <c:pt idx="7">
                  <c:v>0.46</c:v>
                </c:pt>
                <c:pt idx="8">
                  <c:v>0.45</c:v>
                </c:pt>
                <c:pt idx="9">
                  <c:v>0.45</c:v>
                </c:pt>
                <c:pt idx="10">
                  <c:v>0.45</c:v>
                </c:pt>
                <c:pt idx="11">
                  <c:v>0.45</c:v>
                </c:pt>
                <c:pt idx="12">
                  <c:v>0.45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'core2-duo-ns.txt'!$D$2</c:f>
              <c:strCache>
                <c:ptCount val="1"/>
                <c:pt idx="0">
                  <c:v>jki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'core2-duo-ns.txt'!$D$3:$D$15</c:f>
              <c:numCache>
                <c:formatCode>General</c:formatCode>
                <c:ptCount val="13"/>
                <c:pt idx="0">
                  <c:v>0.38</c:v>
                </c:pt>
                <c:pt idx="1">
                  <c:v>0.35</c:v>
                </c:pt>
                <c:pt idx="2">
                  <c:v>0.35</c:v>
                </c:pt>
                <c:pt idx="3">
                  <c:v>0.43</c:v>
                </c:pt>
                <c:pt idx="4">
                  <c:v>0.44</c:v>
                </c:pt>
                <c:pt idx="5">
                  <c:v>0.96</c:v>
                </c:pt>
                <c:pt idx="6">
                  <c:v>1.21</c:v>
                </c:pt>
                <c:pt idx="7">
                  <c:v>1.25</c:v>
                </c:pt>
                <c:pt idx="8">
                  <c:v>1.23</c:v>
                </c:pt>
                <c:pt idx="9">
                  <c:v>1.23</c:v>
                </c:pt>
                <c:pt idx="10">
                  <c:v>1.23</c:v>
                </c:pt>
                <c:pt idx="11">
                  <c:v>1.24</c:v>
                </c:pt>
                <c:pt idx="12">
                  <c:v>1.23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'core2-duo-ns.txt'!$E$2</c:f>
              <c:strCache>
                <c:ptCount val="1"/>
                <c:pt idx="0">
                  <c:v>kji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'core2-duo-ns.txt'!$E$3:$E$15</c:f>
              <c:numCache>
                <c:formatCode>General</c:formatCode>
                <c:ptCount val="13"/>
                <c:pt idx="0">
                  <c:v>0.37</c:v>
                </c:pt>
                <c:pt idx="1">
                  <c:v>0.36</c:v>
                </c:pt>
                <c:pt idx="2">
                  <c:v>0.33</c:v>
                </c:pt>
                <c:pt idx="3">
                  <c:v>0.46</c:v>
                </c:pt>
                <c:pt idx="4">
                  <c:v>0.42</c:v>
                </c:pt>
                <c:pt idx="5">
                  <c:v>0.97</c:v>
                </c:pt>
                <c:pt idx="6">
                  <c:v>1.22</c:v>
                </c:pt>
                <c:pt idx="7">
                  <c:v>1.26</c:v>
                </c:pt>
                <c:pt idx="8">
                  <c:v>1.24</c:v>
                </c:pt>
                <c:pt idx="9">
                  <c:v>1.25</c:v>
                </c:pt>
                <c:pt idx="10">
                  <c:v>1.24</c:v>
                </c:pt>
                <c:pt idx="11">
                  <c:v>1.25</c:v>
                </c:pt>
                <c:pt idx="12">
                  <c:v>1.24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'core2-duo-ns.txt'!$F$2</c:f>
              <c:strCache>
                <c:ptCount val="1"/>
                <c:pt idx="0">
                  <c:v>kij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'core2-duo-ns.txt'!$F$3:$F$15</c:f>
              <c:numCache>
                <c:formatCode>General</c:formatCode>
                <c:ptCount val="13"/>
                <c:pt idx="0">
                  <c:v>0.35</c:v>
                </c:pt>
                <c:pt idx="1">
                  <c:v>0.31</c:v>
                </c:pt>
                <c:pt idx="2">
                  <c:v>0.3</c:v>
                </c:pt>
                <c:pt idx="3">
                  <c:v>0.31</c:v>
                </c:pt>
                <c:pt idx="4">
                  <c:v>0.3</c:v>
                </c:pt>
                <c:pt idx="5">
                  <c:v>0.3</c:v>
                </c:pt>
                <c:pt idx="6">
                  <c:v>0.29</c:v>
                </c:pt>
                <c:pt idx="7">
                  <c:v>0.29</c:v>
                </c:pt>
                <c:pt idx="8">
                  <c:v>0.29</c:v>
                </c:pt>
                <c:pt idx="9">
                  <c:v>0.29</c:v>
                </c:pt>
                <c:pt idx="10">
                  <c:v>0.29</c:v>
                </c:pt>
                <c:pt idx="11">
                  <c:v>0.29</c:v>
                </c:pt>
                <c:pt idx="12">
                  <c:v>0.29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'core2-duo-ns.txt'!$G$2</c:f>
              <c:strCache>
                <c:ptCount val="1"/>
                <c:pt idx="0">
                  <c:v>ikj</c:v>
                </c:pt>
              </c:strCache>
            </c:strRef>
          </c:tx>
          <c:cat>
            <c:numRef>
              <c:f>'core2-duo-ns.txt'!$A$3:$A$15</c:f>
              <c:numCache>
                <c:formatCode>General</c:formatCode>
                <c:ptCount val="1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  <c:pt idx="3">
                  <c:v>200.0</c:v>
                </c:pt>
                <c:pt idx="4">
                  <c:v>250.0</c:v>
                </c:pt>
                <c:pt idx="5">
                  <c:v>300.0</c:v>
                </c:pt>
                <c:pt idx="6">
                  <c:v>350.0</c:v>
                </c:pt>
                <c:pt idx="7">
                  <c:v>400.0</c:v>
                </c:pt>
                <c:pt idx="8">
                  <c:v>450.0</c:v>
                </c:pt>
                <c:pt idx="9">
                  <c:v>500.0</c:v>
                </c:pt>
                <c:pt idx="10">
                  <c:v>550.0</c:v>
                </c:pt>
                <c:pt idx="11">
                  <c:v>600.0</c:v>
                </c:pt>
                <c:pt idx="12">
                  <c:v>650.0</c:v>
                </c:pt>
              </c:numCache>
            </c:numRef>
          </c:cat>
          <c:val>
            <c:numRef>
              <c:f>'core2-duo-ns.txt'!$G$3:$G$15</c:f>
              <c:numCache>
                <c:formatCode>General</c:formatCode>
                <c:ptCount val="13"/>
                <c:pt idx="0">
                  <c:v>0.33</c:v>
                </c:pt>
                <c:pt idx="1">
                  <c:v>0.31</c:v>
                </c:pt>
                <c:pt idx="2">
                  <c:v>0.3</c:v>
                </c:pt>
                <c:pt idx="3">
                  <c:v>0.29</c:v>
                </c:pt>
                <c:pt idx="4">
                  <c:v>0.29</c:v>
                </c:pt>
                <c:pt idx="5">
                  <c:v>0.28</c:v>
                </c:pt>
                <c:pt idx="6">
                  <c:v>0.28</c:v>
                </c:pt>
                <c:pt idx="7">
                  <c:v>0.28</c:v>
                </c:pt>
                <c:pt idx="8">
                  <c:v>0.28</c:v>
                </c:pt>
                <c:pt idx="9">
                  <c:v>0.28</c:v>
                </c:pt>
                <c:pt idx="10">
                  <c:v>0.28</c:v>
                </c:pt>
                <c:pt idx="11">
                  <c:v>0.28</c:v>
                </c:pt>
                <c:pt idx="12">
                  <c:v>0.28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6592472"/>
        <c:axId val="2126567000"/>
      </c:lineChart>
      <c:catAx>
        <c:axId val="2126592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26567000"/>
        <c:crosses val="autoZero"/>
        <c:auto val="1"/>
        <c:lblAlgn val="ctr"/>
        <c:lblOffset val="100"/>
        <c:noMultiLvlLbl val="0"/>
      </c:catAx>
      <c:valAx>
        <c:axId val="2126567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ns / FP Operation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12659247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 b="1" i="0">
              <a:latin typeface="Courier New"/>
              <a:cs typeface="Courier New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  <c:perspective val="3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0.0283860753835129"/>
          <c:w val="0.699763896179644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5427.0</c:v>
                </c:pt>
                <c:pt idx="1">
                  <c:v>2757.0</c:v>
                </c:pt>
                <c:pt idx="2">
                  <c:v>1939.0</c:v>
                </c:pt>
                <c:pt idx="3">
                  <c:v>1455.0</c:v>
                </c:pt>
                <c:pt idx="4">
                  <c:v>1151.0</c:v>
                </c:pt>
                <c:pt idx="5">
                  <c:v>951.0</c:v>
                </c:pt>
                <c:pt idx="6">
                  <c:v>803.0</c:v>
                </c:pt>
                <c:pt idx="7">
                  <c:v>701.0</c:v>
                </c:pt>
                <c:pt idx="8">
                  <c:v>672.0</c:v>
                </c:pt>
                <c:pt idx="9">
                  <c:v>646.0</c:v>
                </c:pt>
                <c:pt idx="10">
                  <c:v>626.0</c:v>
                </c:pt>
                <c:pt idx="11">
                  <c:v>610.0</c:v>
                </c:pt>
              </c:numCache>
            </c:numRef>
          </c:val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5496.0</c:v>
                </c:pt>
                <c:pt idx="1">
                  <c:v>2760.0</c:v>
                </c:pt>
                <c:pt idx="2">
                  <c:v>1936.0</c:v>
                </c:pt>
                <c:pt idx="3">
                  <c:v>1459.0</c:v>
                </c:pt>
                <c:pt idx="4">
                  <c:v>1149.0</c:v>
                </c:pt>
                <c:pt idx="5">
                  <c:v>949.0</c:v>
                </c:pt>
                <c:pt idx="6">
                  <c:v>803.0</c:v>
                </c:pt>
                <c:pt idx="7">
                  <c:v>703.0</c:v>
                </c:pt>
                <c:pt idx="8">
                  <c:v>666.0</c:v>
                </c:pt>
                <c:pt idx="9">
                  <c:v>644.0</c:v>
                </c:pt>
                <c:pt idx="10">
                  <c:v>621.0</c:v>
                </c:pt>
                <c:pt idx="11">
                  <c:v>610.0</c:v>
                </c:pt>
              </c:numCache>
            </c:numRef>
          </c:val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5498.0</c:v>
                </c:pt>
                <c:pt idx="1">
                  <c:v>2758.0</c:v>
                </c:pt>
                <c:pt idx="2">
                  <c:v>1938.0</c:v>
                </c:pt>
                <c:pt idx="3">
                  <c:v>1454.0</c:v>
                </c:pt>
                <c:pt idx="4">
                  <c:v>1151.0</c:v>
                </c:pt>
                <c:pt idx="5">
                  <c:v>934.0</c:v>
                </c:pt>
                <c:pt idx="6">
                  <c:v>811.0</c:v>
                </c:pt>
                <c:pt idx="7">
                  <c:v>704.0</c:v>
                </c:pt>
                <c:pt idx="8">
                  <c:v>671.0</c:v>
                </c:pt>
                <c:pt idx="9">
                  <c:v>645.0</c:v>
                </c:pt>
                <c:pt idx="10">
                  <c:v>625.0</c:v>
                </c:pt>
                <c:pt idx="11">
                  <c:v>611.0</c:v>
                </c:pt>
              </c:numCache>
            </c:numRef>
          </c:val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5506.0</c:v>
                </c:pt>
                <c:pt idx="1">
                  <c:v>2769.0</c:v>
                </c:pt>
                <c:pt idx="2">
                  <c:v>1941.0</c:v>
                </c:pt>
                <c:pt idx="3">
                  <c:v>1460.0</c:v>
                </c:pt>
                <c:pt idx="4">
                  <c:v>1153.0</c:v>
                </c:pt>
                <c:pt idx="5">
                  <c:v>953.0</c:v>
                </c:pt>
                <c:pt idx="6">
                  <c:v>811.0</c:v>
                </c:pt>
                <c:pt idx="7">
                  <c:v>705.0</c:v>
                </c:pt>
                <c:pt idx="8">
                  <c:v>672.0</c:v>
                </c:pt>
                <c:pt idx="9">
                  <c:v>646.0</c:v>
                </c:pt>
                <c:pt idx="10">
                  <c:v>626.0</c:v>
                </c:pt>
                <c:pt idx="11">
                  <c:v>614.0</c:v>
                </c:pt>
              </c:numCache>
            </c:numRef>
          </c:val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5657.0</c:v>
                </c:pt>
                <c:pt idx="1">
                  <c:v>2977.0</c:v>
                </c:pt>
                <c:pt idx="2">
                  <c:v>2090.0</c:v>
                </c:pt>
                <c:pt idx="3">
                  <c:v>1586.0</c:v>
                </c:pt>
                <c:pt idx="4">
                  <c:v>1251.0</c:v>
                </c:pt>
                <c:pt idx="5">
                  <c:v>1035.0</c:v>
                </c:pt>
                <c:pt idx="6">
                  <c:v>882.0</c:v>
                </c:pt>
                <c:pt idx="7">
                  <c:v>766.0</c:v>
                </c:pt>
                <c:pt idx="8">
                  <c:v>777.0</c:v>
                </c:pt>
                <c:pt idx="9">
                  <c:v>836.0</c:v>
                </c:pt>
                <c:pt idx="10">
                  <c:v>1018.0</c:v>
                </c:pt>
                <c:pt idx="11">
                  <c:v>1365.0</c:v>
                </c:pt>
              </c:numCache>
            </c:numRef>
          </c:val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10401.0</c:v>
                </c:pt>
                <c:pt idx="1">
                  <c:v>8422.0</c:v>
                </c:pt>
                <c:pt idx="2">
                  <c:v>7522.0</c:v>
                </c:pt>
                <c:pt idx="3">
                  <c:v>6468.0</c:v>
                </c:pt>
                <c:pt idx="4">
                  <c:v>5469.0</c:v>
                </c:pt>
                <c:pt idx="5">
                  <c:v>4809.0</c:v>
                </c:pt>
                <c:pt idx="6">
                  <c:v>4284.0</c:v>
                </c:pt>
                <c:pt idx="7">
                  <c:v>3894.0</c:v>
                </c:pt>
                <c:pt idx="8">
                  <c:v>3900.0</c:v>
                </c:pt>
                <c:pt idx="9">
                  <c:v>3899.0</c:v>
                </c:pt>
                <c:pt idx="10">
                  <c:v>3898.0</c:v>
                </c:pt>
                <c:pt idx="11">
                  <c:v>3897.0</c:v>
                </c:pt>
              </c:numCache>
            </c:numRef>
          </c:val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10401.0</c:v>
                </c:pt>
                <c:pt idx="1">
                  <c:v>8418.0</c:v>
                </c:pt>
                <c:pt idx="2">
                  <c:v>7517.0</c:v>
                </c:pt>
                <c:pt idx="3">
                  <c:v>6468.0</c:v>
                </c:pt>
                <c:pt idx="4">
                  <c:v>5465.0</c:v>
                </c:pt>
                <c:pt idx="5">
                  <c:v>4804.0</c:v>
                </c:pt>
                <c:pt idx="6">
                  <c:v>4284.0</c:v>
                </c:pt>
                <c:pt idx="7">
                  <c:v>3898.0</c:v>
                </c:pt>
                <c:pt idx="8">
                  <c:v>3896.0</c:v>
                </c:pt>
                <c:pt idx="9">
                  <c:v>3897.0</c:v>
                </c:pt>
                <c:pt idx="10">
                  <c:v>3893.0</c:v>
                </c:pt>
                <c:pt idx="11">
                  <c:v>3897.0</c:v>
                </c:pt>
              </c:numCache>
            </c:numRef>
          </c:val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10479.0</c:v>
                </c:pt>
                <c:pt idx="1">
                  <c:v>8469.0</c:v>
                </c:pt>
                <c:pt idx="2">
                  <c:v>7578.0</c:v>
                </c:pt>
                <c:pt idx="3">
                  <c:v>6508.0</c:v>
                </c:pt>
                <c:pt idx="4">
                  <c:v>5510.0</c:v>
                </c:pt>
                <c:pt idx="5">
                  <c:v>4854.0</c:v>
                </c:pt>
                <c:pt idx="6">
                  <c:v>4326.0</c:v>
                </c:pt>
                <c:pt idx="7">
                  <c:v>3935.0</c:v>
                </c:pt>
                <c:pt idx="8">
                  <c:v>3939.0</c:v>
                </c:pt>
                <c:pt idx="9">
                  <c:v>3945.0</c:v>
                </c:pt>
                <c:pt idx="10">
                  <c:v>3951.0</c:v>
                </c:pt>
                <c:pt idx="11">
                  <c:v>3963.0</c:v>
                </c:pt>
              </c:numCache>
            </c:numRef>
          </c:val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10486.0</c:v>
                </c:pt>
                <c:pt idx="1">
                  <c:v>8465.0</c:v>
                </c:pt>
                <c:pt idx="2">
                  <c:v>7578.0</c:v>
                </c:pt>
                <c:pt idx="3">
                  <c:v>6508.0</c:v>
                </c:pt>
                <c:pt idx="4">
                  <c:v>5514.0</c:v>
                </c:pt>
                <c:pt idx="5">
                  <c:v>4854.0</c:v>
                </c:pt>
                <c:pt idx="6">
                  <c:v>4330.0</c:v>
                </c:pt>
                <c:pt idx="7">
                  <c:v>3938.0</c:v>
                </c:pt>
                <c:pt idx="8">
                  <c:v>3945.0</c:v>
                </c:pt>
                <c:pt idx="9">
                  <c:v>3952.0</c:v>
                </c:pt>
                <c:pt idx="10">
                  <c:v>3956.0</c:v>
                </c:pt>
                <c:pt idx="11">
                  <c:v>3969.0</c:v>
                </c:pt>
              </c:numCache>
            </c:numRef>
          </c:val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10479.0</c:v>
                </c:pt>
                <c:pt idx="1">
                  <c:v>8456.0</c:v>
                </c:pt>
                <c:pt idx="2">
                  <c:v>7578.0</c:v>
                </c:pt>
                <c:pt idx="3">
                  <c:v>6503.0</c:v>
                </c:pt>
                <c:pt idx="4">
                  <c:v>5510.0</c:v>
                </c:pt>
                <c:pt idx="5">
                  <c:v>4850.0</c:v>
                </c:pt>
                <c:pt idx="6">
                  <c:v>4322.0</c:v>
                </c:pt>
                <c:pt idx="7">
                  <c:v>3931.0</c:v>
                </c:pt>
                <c:pt idx="8">
                  <c:v>3935.0</c:v>
                </c:pt>
                <c:pt idx="9">
                  <c:v>3938.0</c:v>
                </c:pt>
                <c:pt idx="10">
                  <c:v>3944.0</c:v>
                </c:pt>
                <c:pt idx="11">
                  <c:v>3958.0</c:v>
                </c:pt>
              </c:numCache>
            </c:numRef>
          </c:val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10473.0</c:v>
                </c:pt>
                <c:pt idx="1">
                  <c:v>8443.0</c:v>
                </c:pt>
                <c:pt idx="2">
                  <c:v>7552.0</c:v>
                </c:pt>
                <c:pt idx="3">
                  <c:v>6488.0</c:v>
                </c:pt>
                <c:pt idx="4">
                  <c:v>5496.0</c:v>
                </c:pt>
                <c:pt idx="5">
                  <c:v>4833.0</c:v>
                </c:pt>
                <c:pt idx="6">
                  <c:v>4307.0</c:v>
                </c:pt>
                <c:pt idx="7">
                  <c:v>3920.0</c:v>
                </c:pt>
                <c:pt idx="8">
                  <c:v>3912.0</c:v>
                </c:pt>
                <c:pt idx="9">
                  <c:v>3922.0</c:v>
                </c:pt>
                <c:pt idx="10">
                  <c:v>3923.0</c:v>
                </c:pt>
                <c:pt idx="11">
                  <c:v>3938.0</c:v>
                </c:pt>
              </c:numCache>
            </c:numRef>
          </c:val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10460.0</c:v>
                </c:pt>
                <c:pt idx="1">
                  <c:v>8414.0</c:v>
                </c:pt>
                <c:pt idx="2">
                  <c:v>7537.0</c:v>
                </c:pt>
                <c:pt idx="3">
                  <c:v>6463.0</c:v>
                </c:pt>
                <c:pt idx="4">
                  <c:v>5474.0</c:v>
                </c:pt>
                <c:pt idx="5">
                  <c:v>4817.0</c:v>
                </c:pt>
                <c:pt idx="6">
                  <c:v>4295.0</c:v>
                </c:pt>
                <c:pt idx="7">
                  <c:v>3902.0</c:v>
                </c:pt>
                <c:pt idx="8">
                  <c:v>3897.0</c:v>
                </c:pt>
                <c:pt idx="9">
                  <c:v>3899.0</c:v>
                </c:pt>
                <c:pt idx="10">
                  <c:v>3893.0</c:v>
                </c:pt>
                <c:pt idx="11">
                  <c:v>3905.0</c:v>
                </c:pt>
              </c:numCache>
            </c:numRef>
          </c:val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17485.0</c:v>
                </c:pt>
                <c:pt idx="1">
                  <c:v>16744.0</c:v>
                </c:pt>
                <c:pt idx="2">
                  <c:v>16268.0</c:v>
                </c:pt>
                <c:pt idx="3">
                  <c:v>15798.0</c:v>
                </c:pt>
                <c:pt idx="4">
                  <c:v>15242.0</c:v>
                </c:pt>
                <c:pt idx="5">
                  <c:v>15321.0</c:v>
                </c:pt>
                <c:pt idx="6">
                  <c:v>14692.0</c:v>
                </c:pt>
                <c:pt idx="7">
                  <c:v>14158.0</c:v>
                </c:pt>
                <c:pt idx="8">
                  <c:v>17489.0</c:v>
                </c:pt>
                <c:pt idx="9">
                  <c:v>17381.0</c:v>
                </c:pt>
                <c:pt idx="10">
                  <c:v>17327.0</c:v>
                </c:pt>
                <c:pt idx="11">
                  <c:v>17059.0</c:v>
                </c:pt>
              </c:numCache>
            </c:numRef>
          </c:val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18756.0</c:v>
                </c:pt>
                <c:pt idx="1">
                  <c:v>18386.0</c:v>
                </c:pt>
                <c:pt idx="2">
                  <c:v>17852.0</c:v>
                </c:pt>
                <c:pt idx="3">
                  <c:v>17688.0</c:v>
                </c:pt>
                <c:pt idx="4">
                  <c:v>17370.0</c:v>
                </c:pt>
                <c:pt idx="5">
                  <c:v>17059.0</c:v>
                </c:pt>
                <c:pt idx="6">
                  <c:v>16919.0</c:v>
                </c:pt>
                <c:pt idx="7">
                  <c:v>18206.0</c:v>
                </c:pt>
                <c:pt idx="8">
                  <c:v>18028.0</c:v>
                </c:pt>
                <c:pt idx="9">
                  <c:v>17773.0</c:v>
                </c:pt>
                <c:pt idx="10">
                  <c:v>17717.0</c:v>
                </c:pt>
                <c:pt idx="11">
                  <c:v>17735.0</c:v>
                </c:pt>
              </c:numCache>
            </c:numRef>
          </c:val>
        </c:ser>
        <c:bandFmts/>
        <c:axId val="2127064360"/>
        <c:axId val="2127052712"/>
        <c:axId val="2127049608"/>
      </c:surface3DChart>
      <c:catAx>
        <c:axId val="2127064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1"/>
              <c:y val="0.849094052644392"/>
            </c:manualLayout>
          </c:layout>
          <c:overlay val="0"/>
        </c:title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auto val="1"/>
        <c:lblAlgn val="ctr"/>
        <c:lblOffset val="100"/>
        <c:noMultiLvlLbl val="0"/>
      </c:catAx>
      <c:valAx>
        <c:axId val="2127052712"/>
        <c:scaling>
          <c:orientation val="minMax"/>
          <c:max val="20000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0.0294270509024441"/>
              <c:y val="0.2617015621110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64360"/>
        <c:crosses val="autoZero"/>
        <c:crossBetween val="midCat"/>
        <c:majorUnit val="2000.0"/>
        <c:minorUnit val="500.0"/>
      </c:valAx>
      <c:serAx>
        <c:axId val="212704960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  <c:perspective val="3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0.0283860753835129"/>
          <c:w val="0.699763896179644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16636.0</c:v>
                </c:pt>
                <c:pt idx="1">
                  <c:v>8966.0</c:v>
                </c:pt>
                <c:pt idx="2">
                  <c:v>5846.0</c:v>
                </c:pt>
                <c:pt idx="3">
                  <c:v>4298.0</c:v>
                </c:pt>
                <c:pt idx="4">
                  <c:v>3403.0</c:v>
                </c:pt>
                <c:pt idx="5">
                  <c:v>2789.0</c:v>
                </c:pt>
                <c:pt idx="6">
                  <c:v>2348.0</c:v>
                </c:pt>
                <c:pt idx="7">
                  <c:v>2055.0</c:v>
                </c:pt>
                <c:pt idx="8">
                  <c:v>1904.0</c:v>
                </c:pt>
                <c:pt idx="9">
                  <c:v>1786.0</c:v>
                </c:pt>
                <c:pt idx="10">
                  <c:v>1693.0</c:v>
                </c:pt>
                <c:pt idx="11">
                  <c:v>1607.0</c:v>
                </c:pt>
              </c:numCache>
            </c:numRef>
          </c:val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16925.0</c:v>
                </c:pt>
                <c:pt idx="1">
                  <c:v>9080.0</c:v>
                </c:pt>
                <c:pt idx="2">
                  <c:v>5860.0</c:v>
                </c:pt>
                <c:pt idx="3">
                  <c:v>4307.0</c:v>
                </c:pt>
                <c:pt idx="4">
                  <c:v>3408.0</c:v>
                </c:pt>
                <c:pt idx="5">
                  <c:v>2795.0</c:v>
                </c:pt>
                <c:pt idx="6">
                  <c:v>2352.0</c:v>
                </c:pt>
                <c:pt idx="7">
                  <c:v>2058.0</c:v>
                </c:pt>
                <c:pt idx="8">
                  <c:v>1912.0</c:v>
                </c:pt>
                <c:pt idx="9">
                  <c:v>1791.0</c:v>
                </c:pt>
                <c:pt idx="10">
                  <c:v>1695.0</c:v>
                </c:pt>
                <c:pt idx="11">
                  <c:v>1608.0</c:v>
                </c:pt>
              </c:numCache>
            </c:numRef>
          </c:val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17168.0</c:v>
                </c:pt>
                <c:pt idx="1">
                  <c:v>9212.0</c:v>
                </c:pt>
                <c:pt idx="2">
                  <c:v>5897.0</c:v>
                </c:pt>
                <c:pt idx="3">
                  <c:v>4331.0</c:v>
                </c:pt>
                <c:pt idx="4">
                  <c:v>3431.0</c:v>
                </c:pt>
                <c:pt idx="5">
                  <c:v>2822.0</c:v>
                </c:pt>
                <c:pt idx="6">
                  <c:v>2375.0</c:v>
                </c:pt>
                <c:pt idx="7">
                  <c:v>2078.0</c:v>
                </c:pt>
                <c:pt idx="8">
                  <c:v>1924.0</c:v>
                </c:pt>
                <c:pt idx="9">
                  <c:v>1809.0</c:v>
                </c:pt>
                <c:pt idx="10">
                  <c:v>1713.0</c:v>
                </c:pt>
                <c:pt idx="11">
                  <c:v>1628.0</c:v>
                </c:pt>
              </c:numCache>
            </c:numRef>
          </c:val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17405.0</c:v>
                </c:pt>
                <c:pt idx="1">
                  <c:v>9559.0</c:v>
                </c:pt>
                <c:pt idx="2">
                  <c:v>6027.0</c:v>
                </c:pt>
                <c:pt idx="3">
                  <c:v>4458.0</c:v>
                </c:pt>
                <c:pt idx="4">
                  <c:v>3520.0</c:v>
                </c:pt>
                <c:pt idx="5">
                  <c:v>2899.0</c:v>
                </c:pt>
                <c:pt idx="6">
                  <c:v>2465.0</c:v>
                </c:pt>
                <c:pt idx="7">
                  <c:v>2179.0</c:v>
                </c:pt>
                <c:pt idx="8">
                  <c:v>2049.0</c:v>
                </c:pt>
                <c:pt idx="9">
                  <c:v>1952.0</c:v>
                </c:pt>
                <c:pt idx="10">
                  <c:v>1883.0</c:v>
                </c:pt>
                <c:pt idx="11">
                  <c:v>1825.0</c:v>
                </c:pt>
              </c:numCache>
            </c:numRef>
          </c:val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19339.0</c:v>
                </c:pt>
                <c:pt idx="1">
                  <c:v>11837.0</c:v>
                </c:pt>
                <c:pt idx="2">
                  <c:v>8045.0</c:v>
                </c:pt>
                <c:pt idx="3">
                  <c:v>6079.0</c:v>
                </c:pt>
                <c:pt idx="4">
                  <c:v>4927.0</c:v>
                </c:pt>
                <c:pt idx="5">
                  <c:v>4246.0</c:v>
                </c:pt>
                <c:pt idx="6">
                  <c:v>3745.0</c:v>
                </c:pt>
                <c:pt idx="7">
                  <c:v>3289.0</c:v>
                </c:pt>
                <c:pt idx="8">
                  <c:v>3131.0</c:v>
                </c:pt>
                <c:pt idx="9">
                  <c:v>3026.0</c:v>
                </c:pt>
                <c:pt idx="10">
                  <c:v>2899.0</c:v>
                </c:pt>
                <c:pt idx="11">
                  <c:v>2924.0</c:v>
                </c:pt>
              </c:numCache>
            </c:numRef>
          </c:val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20728.0</c:v>
                </c:pt>
                <c:pt idx="1">
                  <c:v>16852.0</c:v>
                </c:pt>
                <c:pt idx="2">
                  <c:v>13212.0</c:v>
                </c:pt>
                <c:pt idx="3">
                  <c:v>10371.0</c:v>
                </c:pt>
                <c:pt idx="4">
                  <c:v>8542.0</c:v>
                </c:pt>
                <c:pt idx="5">
                  <c:v>7259.0</c:v>
                </c:pt>
                <c:pt idx="6">
                  <c:v>6345.0</c:v>
                </c:pt>
                <c:pt idx="7">
                  <c:v>5627.0</c:v>
                </c:pt>
                <c:pt idx="8">
                  <c:v>5396.0</c:v>
                </c:pt>
                <c:pt idx="9">
                  <c:v>5228.0</c:v>
                </c:pt>
                <c:pt idx="10">
                  <c:v>5090.0</c:v>
                </c:pt>
                <c:pt idx="11">
                  <c:v>4977.0</c:v>
                </c:pt>
              </c:numCache>
            </c:numRef>
          </c:val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29025.0</c:v>
                </c:pt>
                <c:pt idx="1">
                  <c:v>19350.0</c:v>
                </c:pt>
                <c:pt idx="2">
                  <c:v>13735.0</c:v>
                </c:pt>
                <c:pt idx="3">
                  <c:v>10550.0</c:v>
                </c:pt>
                <c:pt idx="4">
                  <c:v>8610.0</c:v>
                </c:pt>
                <c:pt idx="5">
                  <c:v>7308.0</c:v>
                </c:pt>
                <c:pt idx="6">
                  <c:v>6361.0</c:v>
                </c:pt>
                <c:pt idx="7">
                  <c:v>5648.0</c:v>
                </c:pt>
                <c:pt idx="8">
                  <c:v>5417.0</c:v>
                </c:pt>
                <c:pt idx="9">
                  <c:v>5241.0</c:v>
                </c:pt>
                <c:pt idx="10">
                  <c:v>5094.0</c:v>
                </c:pt>
                <c:pt idx="11">
                  <c:v>4978.0</c:v>
                </c:pt>
              </c:numCache>
            </c:numRef>
          </c:val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29291.0</c:v>
                </c:pt>
                <c:pt idx="1">
                  <c:v>19543.0</c:v>
                </c:pt>
                <c:pt idx="2">
                  <c:v>13689.0</c:v>
                </c:pt>
                <c:pt idx="3">
                  <c:v>10508.0</c:v>
                </c:pt>
                <c:pt idx="4">
                  <c:v>8597.0</c:v>
                </c:pt>
                <c:pt idx="5">
                  <c:v>7281.0</c:v>
                </c:pt>
                <c:pt idx="6">
                  <c:v>6354.0</c:v>
                </c:pt>
                <c:pt idx="7">
                  <c:v>5628.0</c:v>
                </c:pt>
                <c:pt idx="8">
                  <c:v>5388.0</c:v>
                </c:pt>
                <c:pt idx="9">
                  <c:v>5218.0</c:v>
                </c:pt>
                <c:pt idx="10">
                  <c:v>5071.0</c:v>
                </c:pt>
                <c:pt idx="11">
                  <c:v>4956.0</c:v>
                </c:pt>
              </c:numCache>
            </c:numRef>
          </c:val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29290.0</c:v>
                </c:pt>
                <c:pt idx="1">
                  <c:v>19411.0</c:v>
                </c:pt>
                <c:pt idx="2">
                  <c:v>13779.0</c:v>
                </c:pt>
                <c:pt idx="3">
                  <c:v>10594.0</c:v>
                </c:pt>
                <c:pt idx="4">
                  <c:v>8667.0</c:v>
                </c:pt>
                <c:pt idx="5">
                  <c:v>7390.0</c:v>
                </c:pt>
                <c:pt idx="6">
                  <c:v>6438.0</c:v>
                </c:pt>
                <c:pt idx="7">
                  <c:v>5684.0</c:v>
                </c:pt>
                <c:pt idx="8">
                  <c:v>5453.0</c:v>
                </c:pt>
                <c:pt idx="9">
                  <c:v>5325.0</c:v>
                </c:pt>
                <c:pt idx="10">
                  <c:v>5213.0</c:v>
                </c:pt>
                <c:pt idx="11">
                  <c:v>5128.0</c:v>
                </c:pt>
              </c:numCache>
            </c:numRef>
          </c:val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29762.0</c:v>
                </c:pt>
                <c:pt idx="1">
                  <c:v>21456.0</c:v>
                </c:pt>
                <c:pt idx="2">
                  <c:v>16905.0</c:v>
                </c:pt>
                <c:pt idx="3">
                  <c:v>13504.0</c:v>
                </c:pt>
                <c:pt idx="4">
                  <c:v>11044.0</c:v>
                </c:pt>
                <c:pt idx="5">
                  <c:v>9359.0</c:v>
                </c:pt>
                <c:pt idx="6">
                  <c:v>8175.0</c:v>
                </c:pt>
                <c:pt idx="7">
                  <c:v>7240.0</c:v>
                </c:pt>
                <c:pt idx="8">
                  <c:v>7082.0</c:v>
                </c:pt>
                <c:pt idx="9">
                  <c:v>6889.0</c:v>
                </c:pt>
                <c:pt idx="10">
                  <c:v>6858.0</c:v>
                </c:pt>
                <c:pt idx="11">
                  <c:v>6835.0</c:v>
                </c:pt>
              </c:numCache>
            </c:numRef>
          </c:val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30042.0</c:v>
                </c:pt>
                <c:pt idx="1">
                  <c:v>23953.0</c:v>
                </c:pt>
                <c:pt idx="2">
                  <c:v>22661.0</c:v>
                </c:pt>
                <c:pt idx="3">
                  <c:v>18952.0</c:v>
                </c:pt>
                <c:pt idx="4">
                  <c:v>15706.0</c:v>
                </c:pt>
                <c:pt idx="5">
                  <c:v>13602.0</c:v>
                </c:pt>
                <c:pt idx="6">
                  <c:v>11761.0</c:v>
                </c:pt>
                <c:pt idx="7">
                  <c:v>10409.0</c:v>
                </c:pt>
                <c:pt idx="8">
                  <c:v>10184.0</c:v>
                </c:pt>
                <c:pt idx="9">
                  <c:v>10137.0</c:v>
                </c:pt>
                <c:pt idx="10">
                  <c:v>10158.0</c:v>
                </c:pt>
                <c:pt idx="11">
                  <c:v>9875.0</c:v>
                </c:pt>
              </c:numCache>
            </c:numRef>
          </c:val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29468.0</c:v>
                </c:pt>
                <c:pt idx="1">
                  <c:v>23044.0</c:v>
                </c:pt>
                <c:pt idx="2">
                  <c:v>21501.0</c:v>
                </c:pt>
                <c:pt idx="3">
                  <c:v>19208.0</c:v>
                </c:pt>
                <c:pt idx="4">
                  <c:v>15955.0</c:v>
                </c:pt>
                <c:pt idx="5">
                  <c:v>13551.0</c:v>
                </c:pt>
                <c:pt idx="6">
                  <c:v>11784.0</c:v>
                </c:pt>
                <c:pt idx="7">
                  <c:v>10516.0</c:v>
                </c:pt>
                <c:pt idx="8">
                  <c:v>10364.0</c:v>
                </c:pt>
                <c:pt idx="9">
                  <c:v>10320.0</c:v>
                </c:pt>
                <c:pt idx="10">
                  <c:v>10262.0</c:v>
                </c:pt>
                <c:pt idx="11">
                  <c:v>10132.0</c:v>
                </c:pt>
              </c:numCache>
            </c:numRef>
          </c:val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28870.0</c:v>
                </c:pt>
                <c:pt idx="1">
                  <c:v>28719.0</c:v>
                </c:pt>
                <c:pt idx="2">
                  <c:v>29106.0</c:v>
                </c:pt>
                <c:pt idx="3">
                  <c:v>27888.0</c:v>
                </c:pt>
                <c:pt idx="4">
                  <c:v>26884.0</c:v>
                </c:pt>
                <c:pt idx="5">
                  <c:v>28059.0</c:v>
                </c:pt>
                <c:pt idx="6">
                  <c:v>26335.0</c:v>
                </c:pt>
                <c:pt idx="7">
                  <c:v>26110.0</c:v>
                </c:pt>
                <c:pt idx="8">
                  <c:v>26305.0</c:v>
                </c:pt>
                <c:pt idx="9">
                  <c:v>29201.0</c:v>
                </c:pt>
                <c:pt idx="10">
                  <c:v>29054.0</c:v>
                </c:pt>
                <c:pt idx="11">
                  <c:v>28530.0</c:v>
                </c:pt>
              </c:numCache>
            </c:numRef>
          </c:val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30341.0</c:v>
                </c:pt>
                <c:pt idx="1">
                  <c:v>29871.0</c:v>
                </c:pt>
                <c:pt idx="2">
                  <c:v>30402.0</c:v>
                </c:pt>
                <c:pt idx="3">
                  <c:v>28973.0</c:v>
                </c:pt>
                <c:pt idx="4">
                  <c:v>29464.0</c:v>
                </c:pt>
                <c:pt idx="5">
                  <c:v>28643.0</c:v>
                </c:pt>
                <c:pt idx="6">
                  <c:v>29046.0</c:v>
                </c:pt>
                <c:pt idx="7">
                  <c:v>27746.0</c:v>
                </c:pt>
                <c:pt idx="8">
                  <c:v>26070.0</c:v>
                </c:pt>
                <c:pt idx="9">
                  <c:v>27955.0</c:v>
                </c:pt>
                <c:pt idx="10">
                  <c:v>27259.0</c:v>
                </c:pt>
                <c:pt idx="11">
                  <c:v>25816.0</c:v>
                </c:pt>
              </c:numCache>
            </c:numRef>
          </c:val>
        </c:ser>
        <c:bandFmts/>
        <c:axId val="2126842520"/>
        <c:axId val="2126831256"/>
        <c:axId val="2126812248"/>
      </c:surface3DChart>
      <c:catAx>
        <c:axId val="2126842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1"/>
              <c:y val="0.849094052644392"/>
            </c:manualLayout>
          </c:layout>
          <c:overlay val="0"/>
        </c:title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6831256"/>
        <c:crosses val="autoZero"/>
        <c:auto val="1"/>
        <c:lblAlgn val="ctr"/>
        <c:lblOffset val="100"/>
        <c:noMultiLvlLbl val="0"/>
      </c:catAx>
      <c:valAx>
        <c:axId val="2126831256"/>
        <c:scaling>
          <c:orientation val="minMax"/>
          <c:max val="32000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0.0294270509024441"/>
              <c:y val="0.26170156211100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6842520"/>
        <c:crosses val="autoZero"/>
        <c:crossBetween val="midCat"/>
        <c:majorUnit val="4000.0"/>
        <c:minorUnit val="500.0"/>
      </c:valAx>
      <c:serAx>
        <c:axId val="212681224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6831256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7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/>
          <p:cNvSpPr txBox="1">
            <a:spLocks noChangeArrowheads="1"/>
          </p:cNvSpPr>
          <p:nvPr/>
        </p:nvSpPr>
        <p:spPr bwMode="auto">
          <a:xfrm>
            <a:off x="1276247" y="726094"/>
            <a:ext cx="4752421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308" tIns="47654" rIns="95308" bIns="47654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78663" y="726094"/>
            <a:ext cx="4754835" cy="3582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84" y="4554201"/>
            <a:ext cx="5356133" cy="4314943"/>
          </a:xfrm>
          <a:noFill/>
          <a:ln/>
        </p:spPr>
        <p:txBody>
          <a:bodyPr lIns="95683" tIns="47003" rIns="95683" bIns="47003"/>
          <a:lstStyle/>
          <a:p>
            <a:endParaRPr lang="en-US" smtClean="0"/>
          </a:p>
        </p:txBody>
      </p:sp>
      <p:sp>
        <p:nvSpPr>
          <p:cNvPr id="40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5963"/>
            <a:ext cx="4795838" cy="3598862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1233987" y="726094"/>
            <a:ext cx="4835733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088" tIns="47544" rIns="95088" bIns="47544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 smtClean="0">
                <a:latin typeface="Calibri" pitchFamily="34" charset="0"/>
              </a:rPr>
              <a:t>Bryant</a:t>
            </a:r>
            <a:r>
              <a:rPr lang="en-US" sz="1000" b="0" i="0" baseline="0" dirty="0" smtClean="0">
                <a:latin typeface="Calibri" pitchFamily="34" charset="0"/>
              </a:rPr>
              <a:t> and </a:t>
            </a:r>
            <a:r>
              <a:rPr lang="en-US" sz="1000" b="0" i="0" baseline="0" dirty="0" err="1" smtClean="0">
                <a:latin typeface="Calibri" pitchFamily="34" charset="0"/>
              </a:rPr>
              <a:t>O’Hallaron</a:t>
            </a:r>
            <a:r>
              <a:rPr lang="en-US" sz="1000" b="0" i="0" baseline="0" dirty="0" smtClean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 smtClean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hyperlink" Target="http://www.google.com/url?sa=i&amp;rct=j&amp;q=&amp;esrc=s&amp;source=images&amp;cd=&amp;cad=rja&amp;uact=8&amp;ved=0ahUKEwj93_aDlf_KAhVCXR4KHbAiDIoQjRwIBw&amp;url=http://www.pcmag.com/article2/0,2817,2419884,00.asp&amp;psig=AFQjCNHi1OjG5ApxQhqv_dyCgDMiSF66ZA&amp;ust=1455811067509630" TargetMode="External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720850"/>
          </a:xfrm>
        </p:spPr>
        <p:txBody>
          <a:bodyPr/>
          <a:lstStyle/>
          <a:p>
            <a:pPr marL="0" indent="0"/>
            <a:r>
              <a:rPr lang="en-US" dirty="0" smtClean="0"/>
              <a:t>Cache Memories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0" dirty="0" smtClean="0"/>
              <a:t>15-213: Introduction to Computer Systems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sz="2000" b="0" dirty="0" smtClean="0"/>
              <a:t>12</a:t>
            </a:r>
            <a:r>
              <a:rPr lang="en-US" sz="2000" b="0" baseline="30000" dirty="0" smtClean="0"/>
              <a:t>th</a:t>
            </a:r>
            <a:r>
              <a:rPr lang="en-US" sz="2000" b="0" dirty="0" smtClean="0"/>
              <a:t> Lecture, October 6th, 2016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8738" cy="1752600"/>
          </a:xfrm>
        </p:spPr>
        <p:txBody>
          <a:bodyPr/>
          <a:lstStyle/>
          <a:p>
            <a:r>
              <a:rPr lang="en-US" b="1" dirty="0" smtClean="0"/>
              <a:t>Instructor:</a:t>
            </a:r>
            <a:r>
              <a:rPr lang="en-US" dirty="0" smtClean="0"/>
              <a:t> </a:t>
            </a:r>
          </a:p>
          <a:p>
            <a:r>
              <a:rPr lang="en-US" dirty="0" smtClean="0"/>
              <a:t>Randy Bryant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 smtClean="0"/>
              <a:t>What it Really Looks Like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65" y="1143000"/>
            <a:ext cx="4479905" cy="160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81000" y="1325115"/>
            <a:ext cx="1269707" cy="3317069"/>
            <a:chOff x="381000" y="1325115"/>
            <a:chExt cx="1269707" cy="3317069"/>
          </a:xfrm>
        </p:grpSpPr>
        <p:grpSp>
          <p:nvGrpSpPr>
            <p:cNvPr id="4" name="Group 3"/>
            <p:cNvGrpSpPr/>
            <p:nvPr/>
          </p:nvGrpSpPr>
          <p:grpSpPr>
            <a:xfrm>
              <a:off x="404999" y="1676400"/>
              <a:ext cx="1233237" cy="2965784"/>
              <a:chOff x="3892216" y="2971800"/>
              <a:chExt cx="1233237" cy="2965784"/>
            </a:xfrm>
          </p:grpSpPr>
          <p:pic>
            <p:nvPicPr>
              <p:cNvPr id="1030" name="Picture 6" descr="A new generation of performance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28" r="25904"/>
              <a:stretch/>
            </p:blipFill>
            <p:spPr bwMode="auto">
              <a:xfrm>
                <a:off x="3892216" y="2971800"/>
                <a:ext cx="1233237" cy="289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1" name="TextBox 130"/>
              <p:cNvSpPr txBox="1"/>
              <p:nvPr/>
            </p:nvSpPr>
            <p:spPr>
              <a:xfrm>
                <a:off x="3922296" y="5660585"/>
                <a:ext cx="9162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i="1" dirty="0" smtClean="0">
                    <a:latin typeface="Calibri" pitchFamily="34" charset="0"/>
                  </a:rPr>
                  <a:t>Source: Dell</a:t>
                </a: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381000" y="1325115"/>
              <a:ext cx="1269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Desktop PC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61370" y="2747894"/>
            <a:ext cx="2572830" cy="3779470"/>
            <a:chOff x="4361370" y="2747894"/>
            <a:chExt cx="2572830" cy="3779470"/>
          </a:xfrm>
        </p:grpSpPr>
        <p:grpSp>
          <p:nvGrpSpPr>
            <p:cNvPr id="11" name="Group 10"/>
            <p:cNvGrpSpPr/>
            <p:nvPr/>
          </p:nvGrpSpPr>
          <p:grpSpPr>
            <a:xfrm>
              <a:off x="4361370" y="3805949"/>
              <a:ext cx="2362800" cy="2721415"/>
              <a:chOff x="2514600" y="3733800"/>
              <a:chExt cx="2362800" cy="272141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544680" y="4100899"/>
                <a:ext cx="2332720" cy="2354316"/>
                <a:chOff x="2544680" y="4100899"/>
                <a:chExt cx="2332720" cy="2354316"/>
              </a:xfrm>
            </p:grpSpPr>
            <p:sp>
              <p:nvSpPr>
                <p:cNvPr id="137" name="TextBox 136"/>
                <p:cNvSpPr txBox="1"/>
                <p:nvPr/>
              </p:nvSpPr>
              <p:spPr>
                <a:xfrm>
                  <a:off x="2544680" y="6178216"/>
                  <a:ext cx="9162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0" i="1" dirty="0" smtClean="0">
                      <a:latin typeface="Calibri" pitchFamily="34" charset="0"/>
                    </a:rPr>
                    <a:t>Source: Dell</a:t>
                  </a:r>
                </a:p>
              </p:txBody>
            </p:sp>
            <p:pic>
              <p:nvPicPr>
                <p:cNvPr id="1034" name="Picture 10" descr="http://snpi.dell.com/snp/images/products/large/en-us~NW73C/NW73C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95" t="17179" r="16252" b="20292"/>
                <a:stretch/>
              </p:blipFill>
              <p:spPr bwMode="auto">
                <a:xfrm>
                  <a:off x="2590800" y="4100899"/>
                  <a:ext cx="2286600" cy="2119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" name="TextBox 7"/>
              <p:cNvSpPr txBox="1"/>
              <p:nvPr/>
            </p:nvSpPr>
            <p:spPr>
              <a:xfrm>
                <a:off x="2514600" y="3733800"/>
                <a:ext cx="1473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2">
                        <a:lumMod val="50000"/>
                      </a:schemeClr>
                    </a:solidFill>
                    <a:latin typeface="Calibri" pitchFamily="34" charset="0"/>
                  </a:rPr>
                  <a:t>Motherboard</a:t>
                </a:r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 bwMode="auto">
            <a:xfrm flipV="1">
              <a:off x="6019800" y="2747894"/>
              <a:ext cx="914400" cy="1363912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6705600" y="2799337"/>
            <a:ext cx="2371522" cy="1450968"/>
            <a:chOff x="6705600" y="2799337"/>
            <a:chExt cx="2371522" cy="1450968"/>
          </a:xfrm>
        </p:grpSpPr>
        <p:grpSp>
          <p:nvGrpSpPr>
            <p:cNvPr id="9" name="Group 8"/>
            <p:cNvGrpSpPr/>
            <p:nvPr/>
          </p:nvGrpSpPr>
          <p:grpSpPr>
            <a:xfrm>
              <a:off x="6705600" y="3158289"/>
              <a:ext cx="2371522" cy="1092016"/>
              <a:chOff x="6356688" y="5430633"/>
              <a:chExt cx="2371522" cy="10920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356688" y="5805981"/>
                <a:ext cx="2140284" cy="716668"/>
                <a:chOff x="6406816" y="5586147"/>
                <a:chExt cx="2140284" cy="716668"/>
              </a:xfrm>
            </p:grpSpPr>
            <p:sp>
              <p:nvSpPr>
                <p:cNvPr id="135" name="TextBox 134"/>
                <p:cNvSpPr txBox="1"/>
                <p:nvPr/>
              </p:nvSpPr>
              <p:spPr>
                <a:xfrm>
                  <a:off x="6406816" y="6025816"/>
                  <a:ext cx="9162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0" i="1" dirty="0" smtClean="0">
                      <a:latin typeface="Calibri" pitchFamily="34" charset="0"/>
                    </a:rPr>
                    <a:t>Source: Dell</a:t>
                  </a:r>
                </a:p>
              </p:txBody>
            </p:sp>
            <p:pic>
              <p:nvPicPr>
                <p:cNvPr id="1032" name="Picture 8" descr="http://snpi.dell.com/snp/images/products/large/en-us~A7187318/A7187318r1.jp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8109" b="37933"/>
                <a:stretch/>
              </p:blipFill>
              <p:spPr bwMode="auto">
                <a:xfrm>
                  <a:off x="6477000" y="5586147"/>
                  <a:ext cx="2070100" cy="4959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3" name="TextBox 142"/>
              <p:cNvSpPr txBox="1"/>
              <p:nvPr/>
            </p:nvSpPr>
            <p:spPr>
              <a:xfrm>
                <a:off x="6375258" y="5430633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2">
                        <a:lumMod val="50000"/>
                      </a:schemeClr>
                    </a:solidFill>
                    <a:latin typeface="Calibri" pitchFamily="34" charset="0"/>
                  </a:rPr>
                  <a:t>Main memory (DRAM)</a:t>
                </a:r>
              </a:p>
            </p:txBody>
          </p:sp>
        </p:grpSp>
        <p:cxnSp>
          <p:nvCxnSpPr>
            <p:cNvPr id="158" name="Straight Arrow Connector 157"/>
            <p:cNvCxnSpPr/>
            <p:nvPr/>
          </p:nvCxnSpPr>
          <p:spPr bwMode="auto">
            <a:xfrm flipV="1">
              <a:off x="8534400" y="2799337"/>
              <a:ext cx="152400" cy="324863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2055545" y="2057400"/>
            <a:ext cx="2335905" cy="4212200"/>
            <a:chOff x="2055545" y="2057400"/>
            <a:chExt cx="2335905" cy="4212200"/>
          </a:xfrm>
        </p:grpSpPr>
        <p:grpSp>
          <p:nvGrpSpPr>
            <p:cNvPr id="19" name="Group 18"/>
            <p:cNvGrpSpPr/>
            <p:nvPr/>
          </p:nvGrpSpPr>
          <p:grpSpPr>
            <a:xfrm>
              <a:off x="2055545" y="2057400"/>
              <a:ext cx="2335905" cy="4212200"/>
              <a:chOff x="2055545" y="2057400"/>
              <a:chExt cx="2335905" cy="42122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055545" y="3158289"/>
                <a:ext cx="1975034" cy="3111311"/>
                <a:chOff x="6324750" y="3200400"/>
                <a:chExt cx="1975034" cy="311131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6324750" y="3499754"/>
                  <a:ext cx="1678255" cy="2811957"/>
                  <a:chOff x="272712" y="3001880"/>
                  <a:chExt cx="1678255" cy="2811957"/>
                </a:xfrm>
              </p:grpSpPr>
              <p:pic>
                <p:nvPicPr>
                  <p:cNvPr id="1028" name="Picture 4" descr="http://www9.pcmag.com/media/images/387706-intel-haswell.jpg?thumb=y">
                    <a:hlinkClick r:id="rId7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2712" y="3001880"/>
                    <a:ext cx="1552575" cy="15525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304800" y="4385875"/>
                    <a:ext cx="148854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0" i="1" dirty="0" smtClean="0">
                        <a:latin typeface="Calibri" pitchFamily="34" charset="0"/>
                      </a:rPr>
                      <a:t>Source: PC Magazine</a:t>
                    </a:r>
                  </a:p>
                </p:txBody>
              </p:sp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317891" y="5536838"/>
                    <a:ext cx="163307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0" i="1" dirty="0" smtClean="0">
                        <a:latin typeface="Calibri" pitchFamily="34" charset="0"/>
                      </a:rPr>
                      <a:t>Source: techreport.com</a:t>
                    </a:r>
                  </a:p>
                </p:txBody>
              </p:sp>
            </p:grpSp>
            <p:sp>
              <p:nvSpPr>
                <p:cNvPr id="142" name="TextBox 141"/>
                <p:cNvSpPr txBox="1"/>
                <p:nvPr/>
              </p:nvSpPr>
              <p:spPr>
                <a:xfrm>
                  <a:off x="6372140" y="3200400"/>
                  <a:ext cx="1927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>
                      <a:solidFill>
                        <a:schemeClr val="bg2">
                          <a:lumMod val="50000"/>
                        </a:schemeClr>
                      </a:solidFill>
                      <a:latin typeface="Calibri" pitchFamily="34" charset="0"/>
                    </a:rPr>
                    <a:t>CPU (Intel Core i7)</a:t>
                  </a:r>
                </a:p>
              </p:txBody>
            </p:sp>
          </p:grpSp>
          <p:cxnSp>
            <p:nvCxnSpPr>
              <p:cNvPr id="14" name="Straight Arrow Connector 13"/>
              <p:cNvCxnSpPr>
                <a:stCxn id="142" idx="0"/>
              </p:cNvCxnSpPr>
              <p:nvPr/>
            </p:nvCxnSpPr>
            <p:spPr bwMode="auto">
              <a:xfrm flipV="1">
                <a:off x="3066757" y="2057400"/>
                <a:ext cx="1324693" cy="1100889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pic>
          <p:nvPicPr>
            <p:cNvPr id="1040" name="Picture 16" descr="http://techreport.com/r.x/ivy-bridge/die-layout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5214223"/>
              <a:ext cx="1964625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47175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 smtClean="0"/>
              <a:t>What it Really Looks Like (Cont.)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553200" y="434340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Intel Sandy Bridge</a:t>
            </a:r>
          </a:p>
          <a:p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Processor Die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30287"/>
            <a:ext cx="5575300" cy="555940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313247" y="1030287"/>
            <a:ext cx="4479905" cy="1604894"/>
            <a:chOff x="2286000" y="1905000"/>
            <a:chExt cx="4479905" cy="1604894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286000" y="1905000"/>
              <a:ext cx="4479905" cy="160489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905000"/>
              <a:ext cx="4479905" cy="1604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5880100" y="5105400"/>
            <a:ext cx="296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L1: 32KB Instruction + 32KB Data</a:t>
            </a:r>
          </a:p>
          <a:p>
            <a:r>
              <a:rPr lang="en-US" sz="1600" dirty="0" smtClean="0">
                <a:latin typeface="Calibri" pitchFamily="34" charset="0"/>
              </a:rPr>
              <a:t>L2: 256KB</a:t>
            </a:r>
          </a:p>
          <a:p>
            <a:r>
              <a:rPr lang="en-US" sz="1600" dirty="0" smtClean="0">
                <a:latin typeface="Calibri" pitchFamily="34" charset="0"/>
              </a:rPr>
              <a:t>L3: 3–20MB</a:t>
            </a:r>
          </a:p>
        </p:txBody>
      </p:sp>
    </p:spTree>
    <p:extLst>
      <p:ext uri="{BB962C8B-B14F-4D97-AF65-F5344CB8AC3E}">
        <p14:creationId xmlns:p14="http://schemas.microsoft.com/office/powerpoint/2010/main" val="25704261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Recap from Lecture 10:</a:t>
            </a:r>
            <a:b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 smtClean="0"/>
              <a:t>Modern CPU Design</a:t>
            </a:r>
          </a:p>
        </p:txBody>
      </p:sp>
      <p:sp>
        <p:nvSpPr>
          <p:cNvPr id="421891" name="Rectangle 3"/>
          <p:cNvSpPr>
            <a:spLocks noChangeArrowheads="1"/>
          </p:cNvSpPr>
          <p:nvPr/>
        </p:nvSpPr>
        <p:spPr bwMode="auto">
          <a:xfrm>
            <a:off x="1542040" y="3505200"/>
            <a:ext cx="6510337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Execution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057400" y="3900160"/>
            <a:ext cx="5706052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Functional</a:t>
            </a:r>
          </a:p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Units</a:t>
            </a: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1542040" y="1219200"/>
            <a:ext cx="6510337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Instruction Control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2216727" y="4038600"/>
            <a:ext cx="676275" cy="457200"/>
          </a:xfrm>
          <a:prstGeom prst="rect">
            <a:avLst/>
          </a:prstGeom>
          <a:solidFill>
            <a:srgbClr val="F1C7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smtClean="0">
                <a:solidFill>
                  <a:schemeClr val="bg1"/>
                </a:solidFill>
                <a:latin typeface="Calibri" pitchFamily="34" charset="0"/>
              </a:rPr>
              <a:t>Branch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3759777" y="4038600"/>
            <a:ext cx="676275" cy="457200"/>
          </a:xfrm>
          <a:prstGeom prst="rect">
            <a:avLst/>
          </a:prstGeom>
          <a:solidFill>
            <a:srgbClr val="F1C7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 smtClean="0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32890" y="4038600"/>
            <a:ext cx="674687" cy="457200"/>
          </a:xfrm>
          <a:prstGeom prst="rect">
            <a:avLst/>
          </a:prstGeom>
          <a:solidFill>
            <a:srgbClr val="F1C7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 smtClean="0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302827" y="4038600"/>
            <a:ext cx="676275" cy="457200"/>
          </a:xfrm>
          <a:prstGeom prst="rect">
            <a:avLst/>
          </a:prstGeom>
          <a:solidFill>
            <a:srgbClr val="F1C7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Load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074352" y="4038600"/>
            <a:ext cx="676275" cy="457200"/>
          </a:xfrm>
          <a:prstGeom prst="rect">
            <a:avLst/>
          </a:prstGeom>
          <a:solidFill>
            <a:srgbClr val="F1C7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Store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460115" y="1676400"/>
            <a:ext cx="1303337" cy="114300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/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5302827" y="5562600"/>
            <a:ext cx="1447800" cy="609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Data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4242377" y="1676400"/>
            <a:ext cx="1157288" cy="533400"/>
          </a:xfrm>
          <a:prstGeom prst="rect">
            <a:avLst/>
          </a:prstGeom>
          <a:solidFill>
            <a:srgbClr val="F1C7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Fetch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Control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242377" y="2286000"/>
            <a:ext cx="1157288" cy="533400"/>
          </a:xfrm>
          <a:prstGeom prst="rect">
            <a:avLst/>
          </a:prstGeom>
          <a:solidFill>
            <a:srgbClr val="F1C7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Decode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399665" y="194813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5399665" y="256288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4820227" y="28194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2" name="Freeform 18"/>
          <p:cNvSpPr>
            <a:spLocks/>
          </p:cNvSpPr>
          <p:nvPr/>
        </p:nvSpPr>
        <p:spPr bwMode="auto">
          <a:xfrm flipH="1">
            <a:off x="2313565" y="1752600"/>
            <a:ext cx="1928812" cy="22860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rot="5400000">
            <a:off x="496310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rot="16200000" flipV="1">
            <a:off x="5253615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rot="5400000">
            <a:off x="5734627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rot="5400000">
            <a:off x="602355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5514320" y="1673423"/>
            <a:ext cx="782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Address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5410200" y="2286000"/>
            <a:ext cx="1069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smtClean="0">
                <a:latin typeface="Calibri" pitchFamily="34" charset="0"/>
              </a:rPr>
              <a:t>Instructions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4800600" y="2816423"/>
            <a:ext cx="10109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Operations</a:t>
            </a: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2286000" y="3166080"/>
            <a:ext cx="1291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Prediction OK?</a:t>
            </a:r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6515677" y="5240179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5735940" y="5257800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5084584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 smtClean="0">
                <a:latin typeface="Calibri" pitchFamily="34" charset="0"/>
              </a:rPr>
              <a:t>Addr</a:t>
            </a:r>
            <a:r>
              <a:rPr lang="en-US" sz="1000" dirty="0" smtClean="0">
                <a:latin typeface="Calibri" pitchFamily="34" charset="0"/>
              </a:rPr>
              <a:t>.</a:t>
            </a:r>
            <a:endParaRPr lang="en-US" sz="1000" dirty="0">
              <a:latin typeface="Calibri" pitchFamily="34" charset="0"/>
            </a:endParaRP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5853440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 smtClean="0">
                <a:latin typeface="Calibri" pitchFamily="34" charset="0"/>
              </a:rPr>
              <a:t>Addr</a:t>
            </a:r>
            <a:r>
              <a:rPr lang="en-US" sz="1000" dirty="0" smtClean="0">
                <a:latin typeface="Calibri" pitchFamily="34" charset="0"/>
              </a:rPr>
              <a:t>.</a:t>
            </a:r>
            <a:endParaRPr lang="en-US" sz="1000" dirty="0">
              <a:latin typeface="Calibri" pitchFamily="34" charset="0"/>
            </a:endParaRPr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2543175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408781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485775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>
            <a:off x="563086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64008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2543175" y="3810000"/>
            <a:ext cx="3857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2989840" y="4038600"/>
            <a:ext cx="673100" cy="457200"/>
          </a:xfrm>
          <a:prstGeom prst="rect">
            <a:avLst/>
          </a:prstGeom>
          <a:solidFill>
            <a:srgbClr val="F1C7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 smtClean="0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33147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1735715" y="4876800"/>
            <a:ext cx="521469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507240" y="4495800"/>
            <a:ext cx="3857625" cy="381000"/>
            <a:chOff x="768" y="2016"/>
            <a:chExt cx="1920" cy="144"/>
          </a:xfrm>
        </p:grpSpPr>
        <p:sp>
          <p:nvSpPr>
            <p:cNvPr id="11313" name="Line 41"/>
            <p:cNvSpPr>
              <a:spLocks noChangeShapeType="1"/>
            </p:cNvSpPr>
            <p:nvPr/>
          </p:nvSpPr>
          <p:spPr bwMode="auto">
            <a:xfrm>
              <a:off x="76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4" name="Line 42"/>
            <p:cNvSpPr>
              <a:spLocks noChangeShapeType="1"/>
            </p:cNvSpPr>
            <p:nvPr/>
          </p:nvSpPr>
          <p:spPr bwMode="auto">
            <a:xfrm>
              <a:off x="1536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5" name="Line 43"/>
            <p:cNvSpPr>
              <a:spLocks noChangeShapeType="1"/>
            </p:cNvSpPr>
            <p:nvPr/>
          </p:nvSpPr>
          <p:spPr bwMode="auto">
            <a:xfrm>
              <a:off x="1920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6" name="Line 44"/>
            <p:cNvSpPr>
              <a:spLocks noChangeShapeType="1"/>
            </p:cNvSpPr>
            <p:nvPr/>
          </p:nvSpPr>
          <p:spPr bwMode="auto">
            <a:xfrm>
              <a:off x="2304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7" name="Line 45"/>
            <p:cNvSpPr>
              <a:spLocks noChangeShapeType="1"/>
            </p:cNvSpPr>
            <p:nvPr/>
          </p:nvSpPr>
          <p:spPr bwMode="auto">
            <a:xfrm>
              <a:off x="268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8" name="Line 46"/>
            <p:cNvSpPr>
              <a:spLocks noChangeShapeType="1"/>
            </p:cNvSpPr>
            <p:nvPr/>
          </p:nvSpPr>
          <p:spPr bwMode="auto">
            <a:xfrm>
              <a:off x="1152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305" name="Rectangle 47"/>
          <p:cNvSpPr>
            <a:spLocks noChangeArrowheads="1"/>
          </p:cNvSpPr>
          <p:nvPr/>
        </p:nvSpPr>
        <p:spPr bwMode="auto">
          <a:xfrm>
            <a:off x="2796165" y="4829175"/>
            <a:ext cx="15149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 Results</a:t>
            </a:r>
          </a:p>
        </p:txBody>
      </p:sp>
      <p:sp>
        <p:nvSpPr>
          <p:cNvPr id="11306" name="Rectangle 48"/>
          <p:cNvSpPr>
            <a:spLocks noChangeArrowheads="1"/>
          </p:cNvSpPr>
          <p:nvPr/>
        </p:nvSpPr>
        <p:spPr bwMode="auto">
          <a:xfrm>
            <a:off x="2796165" y="1828800"/>
            <a:ext cx="1157287" cy="990600"/>
          </a:xfrm>
          <a:prstGeom prst="rect">
            <a:avLst/>
          </a:prstGeom>
          <a:solidFill>
            <a:srgbClr val="F1C7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Retirement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Unit</a:t>
            </a:r>
          </a:p>
        </p:txBody>
      </p:sp>
      <p:sp>
        <p:nvSpPr>
          <p:cNvPr id="11307" name="Rectangle 49"/>
          <p:cNvSpPr>
            <a:spLocks noChangeArrowheads="1"/>
          </p:cNvSpPr>
          <p:nvPr/>
        </p:nvSpPr>
        <p:spPr bwMode="auto">
          <a:xfrm>
            <a:off x="2989840" y="2286000"/>
            <a:ext cx="769937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Register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File</a:t>
            </a:r>
          </a:p>
        </p:txBody>
      </p:sp>
      <p:sp>
        <p:nvSpPr>
          <p:cNvPr id="11308" name="Line 50"/>
          <p:cNvSpPr>
            <a:spLocks noChangeShapeType="1"/>
          </p:cNvSpPr>
          <p:nvPr/>
        </p:nvSpPr>
        <p:spPr bwMode="auto">
          <a:xfrm>
            <a:off x="2313565" y="22098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9" name="Freeform 51"/>
          <p:cNvSpPr>
            <a:spLocks/>
          </p:cNvSpPr>
          <p:nvPr/>
        </p:nvSpPr>
        <p:spPr bwMode="auto">
          <a:xfrm flipH="1">
            <a:off x="1904999" y="2667000"/>
            <a:ext cx="891166" cy="22098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0" name="Text Box 52"/>
          <p:cNvSpPr txBox="1">
            <a:spLocks noChangeArrowheads="1"/>
          </p:cNvSpPr>
          <p:nvPr/>
        </p:nvSpPr>
        <p:spPr bwMode="auto">
          <a:xfrm>
            <a:off x="457200" y="3159100"/>
            <a:ext cx="14452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Register Updates</a:t>
            </a:r>
          </a:p>
        </p:txBody>
      </p:sp>
      <p:sp>
        <p:nvSpPr>
          <p:cNvPr id="11311" name="Line 53"/>
          <p:cNvSpPr>
            <a:spLocks noChangeShapeType="1"/>
          </p:cNvSpPr>
          <p:nvPr/>
        </p:nvSpPr>
        <p:spPr bwMode="auto">
          <a:xfrm>
            <a:off x="3759777" y="25146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2" name="Freeform 54"/>
          <p:cNvSpPr>
            <a:spLocks/>
          </p:cNvSpPr>
          <p:nvPr/>
        </p:nvSpPr>
        <p:spPr bwMode="auto">
          <a:xfrm>
            <a:off x="3856615" y="2819400"/>
            <a:ext cx="963612" cy="228600"/>
          </a:xfrm>
          <a:custGeom>
            <a:avLst/>
            <a:gdLst>
              <a:gd name="T0" fmla="*/ 480 w 480"/>
              <a:gd name="T1" fmla="*/ 144 h 144"/>
              <a:gd name="T2" fmla="*/ 0 w 480"/>
              <a:gd name="T3" fmla="*/ 144 h 144"/>
              <a:gd name="T4" fmla="*/ 0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480" y="144"/>
                </a:moveTo>
                <a:lnTo>
                  <a:pt x="0" y="14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7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Cache Organization (S, E, B)</a:t>
            </a:r>
            <a:endParaRPr lang="en-US" dirty="0"/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4114801" y="-495835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905000" y="2078999"/>
            <a:ext cx="4648200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>
            <a:off x="2133600" y="4019283"/>
            <a:ext cx="4267200" cy="1111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524000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6200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E = 2</a:t>
            </a:r>
            <a:r>
              <a:rPr lang="en-US" sz="1800" baseline="30000" dirty="0" smtClean="0">
                <a:latin typeface="Calibri" pitchFamily="34" charset="0"/>
              </a:rPr>
              <a:t>e</a:t>
            </a:r>
            <a:r>
              <a:rPr lang="en-US" sz="1800" dirty="0" smtClean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7333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 = 2</a:t>
            </a:r>
            <a:r>
              <a:rPr lang="en-US" sz="1800" baseline="30000" dirty="0" smtClean="0">
                <a:latin typeface="Calibri" pitchFamily="34" charset="0"/>
              </a:rPr>
              <a:t>s</a:t>
            </a:r>
            <a:r>
              <a:rPr lang="en-US" sz="1800" dirty="0" smtClean="0">
                <a:latin typeface="Calibri" pitchFamily="34" charset="0"/>
              </a:rPr>
              <a:t> sets</a:t>
            </a:r>
          </a:p>
        </p:txBody>
      </p:sp>
      <p:cxnSp>
        <p:nvCxnSpPr>
          <p:cNvPr id="59" name="Straight Connector 58"/>
          <p:cNvCxnSpPr>
            <a:endCxn id="61" idx="1"/>
          </p:cNvCxnSpPr>
          <p:nvPr/>
        </p:nvCxnSpPr>
        <p:spPr bwMode="auto">
          <a:xfrm flipV="1">
            <a:off x="6553202" y="2070349"/>
            <a:ext cx="596798" cy="10416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7150000" y="1885683"/>
            <a:ext cx="47000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set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6096000" y="2338583"/>
            <a:ext cx="914400" cy="13845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971766" y="22783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line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905000" y="2647683"/>
            <a:ext cx="4648200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5" name="Group 86"/>
          <p:cNvGrpSpPr/>
          <p:nvPr/>
        </p:nvGrpSpPr>
        <p:grpSpPr>
          <a:xfrm>
            <a:off x="1905000" y="3221999"/>
            <a:ext cx="4648200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1905000" y="4288799"/>
            <a:ext cx="4648200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99" name="Trapezoid 98"/>
          <p:cNvSpPr/>
          <p:nvPr/>
        </p:nvSpPr>
        <p:spPr bwMode="auto">
          <a:xfrm>
            <a:off x="2146824" y="4709564"/>
            <a:ext cx="3523449" cy="865914"/>
          </a:xfrm>
          <a:prstGeom prst="trapezoid">
            <a:avLst>
              <a:gd name="adj" fmla="val 135061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146824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6450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917673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784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5092868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4451073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585224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742478" y="5689778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273468" y="5702122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4496145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2058" y="637490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B = 2</a:t>
            </a:r>
            <a:r>
              <a:rPr lang="en-US" sz="1800" baseline="30000" dirty="0" smtClean="0">
                <a:latin typeface="Calibri" pitchFamily="34" charset="0"/>
              </a:rPr>
              <a:t>b</a:t>
            </a:r>
            <a:r>
              <a:rPr lang="en-US" sz="1800" dirty="0" smtClean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096000" y="5112603"/>
            <a:ext cx="315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Calibri" pitchFamily="34" charset="0"/>
              </a:rPr>
              <a:t>Cache size:</a:t>
            </a:r>
          </a:p>
          <a:p>
            <a:r>
              <a:rPr lang="en-US" i="1" dirty="0" smtClean="0">
                <a:latin typeface="Calibri" pitchFamily="34" charset="0"/>
              </a:rPr>
              <a:t>C = S x E x B data bytes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3288" y="63362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valid bit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5400000" flipH="1" flipV="1">
            <a:off x="2285206" y="6158528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7" grpId="0" animBg="1"/>
      <p:bldP spid="78" grpId="0"/>
      <p:bldP spid="100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Read</a:t>
            </a:r>
            <a:endParaRPr lang="en-US" dirty="0"/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3558235" y="-290401"/>
            <a:ext cx="228600" cy="4237334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553867" y="2078999"/>
            <a:ext cx="4237333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" name="Straight Connector 44"/>
          <p:cNvCxnSpPr/>
          <p:nvPr/>
        </p:nvCxnSpPr>
        <p:spPr bwMode="auto">
          <a:xfrm>
            <a:off x="1782467" y="4019283"/>
            <a:ext cx="3875673" cy="1009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00213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E = 2</a:t>
            </a:r>
            <a:r>
              <a:rPr lang="en-US" sz="1800" baseline="30000" dirty="0" smtClean="0">
                <a:latin typeface="Calibri" pitchFamily="34" charset="0"/>
              </a:rPr>
              <a:t>e</a:t>
            </a:r>
            <a:r>
              <a:rPr lang="en-US" sz="1800" dirty="0" smtClean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200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 = 2</a:t>
            </a:r>
            <a:r>
              <a:rPr lang="en-US" sz="1800" baseline="30000" dirty="0" smtClean="0">
                <a:latin typeface="Calibri" pitchFamily="34" charset="0"/>
              </a:rPr>
              <a:t>s</a:t>
            </a:r>
            <a:r>
              <a:rPr lang="en-US" sz="1800" dirty="0" smtClean="0">
                <a:latin typeface="Calibri" pitchFamily="34" charset="0"/>
              </a:rPr>
              <a:t> sets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553867" y="2647683"/>
            <a:ext cx="4237333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86"/>
          <p:cNvGrpSpPr/>
          <p:nvPr/>
        </p:nvGrpSpPr>
        <p:grpSpPr>
          <a:xfrm>
            <a:off x="1553867" y="3221999"/>
            <a:ext cx="4237333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92"/>
          <p:cNvGrpSpPr/>
          <p:nvPr/>
        </p:nvGrpSpPr>
        <p:grpSpPr>
          <a:xfrm>
            <a:off x="1553867" y="4288799"/>
            <a:ext cx="4237333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9" name="Trapezoid 98"/>
          <p:cNvSpPr/>
          <p:nvPr/>
        </p:nvSpPr>
        <p:spPr bwMode="auto">
          <a:xfrm>
            <a:off x="1619863" y="4709564"/>
            <a:ext cx="3523449" cy="865914"/>
          </a:xfrm>
          <a:prstGeom prst="trapezoid">
            <a:avLst>
              <a:gd name="adj" fmla="val 141754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1619863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1181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390712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651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4565907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3924112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058263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215517" y="5689778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746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92556" y="61076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valid bit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 rot="5400000" flipH="1" flipV="1">
            <a:off x="1867506" y="6138001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3969184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5097" y="6374902"/>
            <a:ext cx="383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B = 2</a:t>
            </a:r>
            <a:r>
              <a:rPr lang="en-US" sz="1800" baseline="30000" dirty="0" smtClean="0">
                <a:latin typeface="Calibri" pitchFamily="34" charset="0"/>
              </a:rPr>
              <a:t>b</a:t>
            </a:r>
            <a:r>
              <a:rPr lang="en-US" sz="1800" dirty="0" smtClean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337478" y="28533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 bits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7328078" y="28533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s bits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090078" y="2853352"/>
            <a:ext cx="6858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b bits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48400" y="2513390"/>
            <a:ext cx="18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Address of word:</a:t>
            </a:r>
          </a:p>
        </p:txBody>
      </p:sp>
      <p:sp>
        <p:nvSpPr>
          <p:cNvPr id="58" name="AutoShape 16"/>
          <p:cNvSpPr>
            <a:spLocks/>
          </p:cNvSpPr>
          <p:nvPr/>
        </p:nvSpPr>
        <p:spPr bwMode="auto">
          <a:xfrm rot="16200000" flipV="1">
            <a:off x="6718478" y="2822218"/>
            <a:ext cx="228600" cy="9905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0" name="AutoShape 16"/>
          <p:cNvSpPr>
            <a:spLocks/>
          </p:cNvSpPr>
          <p:nvPr/>
        </p:nvSpPr>
        <p:spPr bwMode="auto">
          <a:xfrm rot="16200000" flipV="1">
            <a:off x="7594779" y="2933702"/>
            <a:ext cx="228600" cy="7619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1" name="AutoShape 16"/>
          <p:cNvSpPr>
            <a:spLocks/>
          </p:cNvSpPr>
          <p:nvPr/>
        </p:nvSpPr>
        <p:spPr bwMode="auto">
          <a:xfrm rot="16200000" flipV="1">
            <a:off x="8280578" y="3009901"/>
            <a:ext cx="228600" cy="609600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94772" y="3365678"/>
            <a:ext cx="4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60273" y="3364468"/>
            <a:ext cx="70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Calibri" pitchFamily="34" charset="0"/>
              </a:rPr>
              <a:t>set</a:t>
            </a:r>
          </a:p>
          <a:p>
            <a:pPr algn="ctr"/>
            <a:r>
              <a:rPr lang="en-US" sz="1800" dirty="0" smtClean="0">
                <a:latin typeface="Calibri" pitchFamily="34" charset="0"/>
              </a:rPr>
              <a:t>index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33195" y="3364468"/>
            <a:ext cx="73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Calibri" pitchFamily="34" charset="0"/>
              </a:rPr>
              <a:t>block</a:t>
            </a:r>
          </a:p>
          <a:p>
            <a:pPr algn="ctr"/>
            <a:r>
              <a:rPr lang="en-US" sz="1800" dirty="0" smtClean="0">
                <a:latin typeface="Calibri" pitchFamily="34" charset="0"/>
              </a:rPr>
              <a:t>offset</a:t>
            </a:r>
          </a:p>
        </p:txBody>
      </p:sp>
      <p:cxnSp>
        <p:nvCxnSpPr>
          <p:cNvPr id="93" name="Shape 92"/>
          <p:cNvCxnSpPr>
            <a:stCxn id="80" idx="2"/>
            <a:endCxn id="94" idx="3"/>
          </p:cNvCxnSpPr>
          <p:nvPr/>
        </p:nvCxnSpPr>
        <p:spPr bwMode="auto">
          <a:xfrm rot="5400000">
            <a:off x="6489930" y="3312069"/>
            <a:ext cx="524242" cy="1921702"/>
          </a:xfrm>
          <a:prstGeom prst="bentConnector2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Elbow Connector 101"/>
          <p:cNvCxnSpPr>
            <a:stCxn id="81" idx="2"/>
            <a:endCxn id="67" idx="0"/>
          </p:cNvCxnSpPr>
          <p:nvPr/>
        </p:nvCxnSpPr>
        <p:spPr bwMode="auto">
          <a:xfrm rot="5400000">
            <a:off x="5255680" y="2542930"/>
            <a:ext cx="1678979" cy="4614717"/>
          </a:xfrm>
          <a:prstGeom prst="bentConnector3">
            <a:avLst>
              <a:gd name="adj1" fmla="val 63807"/>
            </a:avLst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471298" y="5054956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data begins at this offset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11007" y="531674"/>
            <a:ext cx="2415982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115888" indent="-115888">
              <a:buFont typeface="Arial" pitchFamily="34" charset="0"/>
              <a:buChar char="•"/>
            </a:pPr>
            <a:r>
              <a:rPr lang="en-US" sz="1800" i="1" dirty="0" smtClean="0">
                <a:solidFill>
                  <a:srgbClr val="C00000"/>
                </a:solidFill>
                <a:latin typeface="Calibri" pitchFamily="34" charset="0"/>
              </a:rPr>
              <a:t>Locate set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 smtClean="0">
                <a:solidFill>
                  <a:srgbClr val="C00000"/>
                </a:solidFill>
                <a:latin typeface="Calibri" pitchFamily="34" charset="0"/>
              </a:rPr>
              <a:t>Check if any line in set</a:t>
            </a:r>
            <a:br>
              <a:rPr lang="en-US" sz="1800" i="1" dirty="0" smtClean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 smtClean="0">
                <a:solidFill>
                  <a:srgbClr val="C00000"/>
                </a:solidFill>
                <a:latin typeface="Calibri" pitchFamily="34" charset="0"/>
              </a:rPr>
              <a:t>has matching tag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 smtClean="0">
                <a:solidFill>
                  <a:srgbClr val="C00000"/>
                </a:solidFill>
                <a:latin typeface="Calibri" pitchFamily="34" charset="0"/>
              </a:rPr>
              <a:t>Yes + line valid: hit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 smtClean="0">
                <a:solidFill>
                  <a:srgbClr val="C00000"/>
                </a:solidFill>
                <a:latin typeface="Calibri" pitchFamily="34" charset="0"/>
              </a:rPr>
              <a:t>Locate data starting</a:t>
            </a:r>
            <a:br>
              <a:rPr lang="en-US" sz="1800" i="1" dirty="0" smtClean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 smtClean="0">
                <a:solidFill>
                  <a:srgbClr val="C00000"/>
                </a:solidFill>
                <a:latin typeface="Calibri" pitchFamily="34" charset="0"/>
              </a:rPr>
              <a:t>at offset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/>
      <p:bldP spid="77" grpId="0" animBg="1"/>
      <p:bldP spid="78" grpId="0"/>
      <p:bldP spid="1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Direct Mapped Cache (E = 1)</a:t>
            </a:r>
            <a:endParaRPr lang="en-US" dirty="0"/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 = 2</a:t>
            </a:r>
            <a:r>
              <a:rPr lang="en-US" sz="1800" baseline="30000" dirty="0" smtClean="0">
                <a:latin typeface="Calibri" pitchFamily="34" charset="0"/>
              </a:rPr>
              <a:t>s</a:t>
            </a:r>
            <a:r>
              <a:rPr lang="en-US" sz="1800" dirty="0" smtClean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 smtClean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Address of </a:t>
            </a:r>
            <a:r>
              <a:rPr lang="en-US" sz="1800" dirty="0" err="1" smtClean="0">
                <a:latin typeface="Calibri" pitchFamily="34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: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6875252" y="334417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find set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Direct Mapped Cache (E = 1)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 smtClean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Address of </a:t>
            </a:r>
            <a:r>
              <a:rPr lang="en-US" sz="1800" dirty="0" err="1" smtClean="0">
                <a:latin typeface="Calibri" pitchFamily="34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46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match: assume yes = hit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block offset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124974" y="3242096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/>
      <p:bldP spid="26" grpId="0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Direct Mapped Cache (E = 1)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 smtClean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Address of </a:t>
            </a:r>
            <a:r>
              <a:rPr lang="en-US" sz="1800" dirty="0" err="1" smtClean="0">
                <a:latin typeface="Calibri" pitchFamily="34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46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match: assume yes = hit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Down Arrow 25"/>
          <p:cNvSpPr/>
          <p:nvPr/>
        </p:nvSpPr>
        <p:spPr bwMode="auto">
          <a:xfrm flipV="1">
            <a:off x="4330522" y="35814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0656" y="4659868"/>
            <a:ext cx="201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Calibri" pitchFamily="34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 (4 Bytes) is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block offset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5715000"/>
            <a:ext cx="6819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If tag doesn’t match: </a:t>
            </a:r>
            <a:r>
              <a:rPr lang="en-US" dirty="0" smtClean="0">
                <a:latin typeface="Calibri" pitchFamily="34" charset="0"/>
              </a:rPr>
              <a:t>old line is evicted and replaced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40" name="Rectangle 1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Direct-Mapped Cache Simulation</a:t>
            </a:r>
            <a:endParaRPr lang="en-US"/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3211513" y="1391766"/>
            <a:ext cx="6161087" cy="3167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smtClean="0">
                <a:latin typeface="Calibri"/>
                <a:cs typeface="Calibri"/>
              </a:rPr>
              <a:t>M</a:t>
            </a:r>
            <a:r>
              <a:rPr lang="en-US" sz="2000" b="0" dirty="0">
                <a:latin typeface="Calibri"/>
                <a:cs typeface="Calibri"/>
              </a:rPr>
              <a:t>=16 </a:t>
            </a:r>
            <a:r>
              <a:rPr lang="en-US" sz="2000" b="0" dirty="0" smtClean="0">
                <a:latin typeface="Calibri"/>
                <a:cs typeface="Calibri"/>
              </a:rPr>
              <a:t>bytes (4-bit addresses), </a:t>
            </a:r>
            <a:r>
              <a:rPr lang="en-US" sz="2000" b="0" dirty="0">
                <a:latin typeface="Calibri"/>
                <a:cs typeface="Calibri"/>
              </a:rPr>
              <a:t>B=2 bytes/block, 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S=4 sets, E=1</a:t>
            </a:r>
            <a:r>
              <a:rPr lang="en-US" sz="2000" b="0" dirty="0" smtClean="0">
                <a:latin typeface="Calibri"/>
                <a:cs typeface="Calibri"/>
              </a:rPr>
              <a:t> Blocks/</a:t>
            </a:r>
            <a:r>
              <a:rPr lang="en-US" sz="2000" b="0" dirty="0">
                <a:latin typeface="Calibri"/>
                <a:cs typeface="Calibri"/>
              </a:rPr>
              <a:t>set</a:t>
            </a:r>
          </a:p>
          <a:p>
            <a:pPr algn="l">
              <a:lnSpc>
                <a:spcPct val="100000"/>
              </a:lnSpc>
            </a:pPr>
            <a:endParaRPr lang="en-US" sz="2000" b="0" dirty="0" smtClean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endParaRPr lang="en-US" sz="2000" b="0" dirty="0" smtClean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 smtClean="0">
                <a:latin typeface="Calibri"/>
                <a:cs typeface="Calibri"/>
              </a:rPr>
              <a:t>Address </a:t>
            </a:r>
            <a:r>
              <a:rPr lang="en-US" sz="2000" b="0" dirty="0">
                <a:latin typeface="Calibri"/>
                <a:cs typeface="Calibri"/>
              </a:rPr>
              <a:t>trace (</a:t>
            </a:r>
            <a:r>
              <a:rPr lang="en-US" sz="2000" b="0" dirty="0" smtClean="0">
                <a:latin typeface="Calibri"/>
                <a:cs typeface="Calibri"/>
              </a:rPr>
              <a:t>reads, one byte per read)</a:t>
            </a:r>
            <a:r>
              <a:rPr lang="en-US" sz="2000" b="0" dirty="0">
                <a:latin typeface="Calibri"/>
                <a:cs typeface="Calibri"/>
              </a:rPr>
              <a:t>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46513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584200" y="1295400"/>
            <a:ext cx="52899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t</a:t>
            </a:r>
            <a:r>
              <a:rPr lang="en-US" sz="2000" b="0" dirty="0">
                <a:latin typeface="Calibri"/>
                <a:cs typeface="Calibri"/>
              </a:rPr>
              <a:t>=1</a:t>
            </a:r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1212850" y="1295400"/>
            <a:ext cx="54078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s</a:t>
            </a:r>
            <a:r>
              <a:rPr lang="en-US" sz="2000" b="0" dirty="0">
                <a:latin typeface="Calibri"/>
                <a:cs typeface="Calibri"/>
              </a:rPr>
              <a:t>=2</a:t>
            </a:r>
          </a:p>
        </p:txBody>
      </p: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1952625" y="1295400"/>
            <a:ext cx="57522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118268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1898650" y="1633736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3352800" y="513715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516" name="Rectangle 12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517" name="Rectangle 13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?</a:t>
              </a:r>
            </a:p>
          </p:txBody>
        </p:sp>
        <p:sp>
          <p:nvSpPr>
            <p:cNvPr id="149518" name="Rectangle 14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?</a:t>
              </a:r>
            </a:p>
          </p:txBody>
        </p:sp>
      </p:grpSp>
      <p:sp>
        <p:nvSpPr>
          <p:cNvPr id="149519" name="Rectangle 15"/>
          <p:cNvSpPr>
            <a:spLocks noChangeArrowheads="1"/>
          </p:cNvSpPr>
          <p:nvPr/>
        </p:nvSpPr>
        <p:spPr bwMode="auto">
          <a:xfrm>
            <a:off x="3502025" y="4724400"/>
            <a:ext cx="31098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v</a:t>
            </a:r>
          </a:p>
        </p:txBody>
      </p:sp>
      <p:sp>
        <p:nvSpPr>
          <p:cNvPr id="149520" name="Rectangle 16"/>
          <p:cNvSpPr>
            <a:spLocks noChangeArrowheads="1"/>
          </p:cNvSpPr>
          <p:nvPr/>
        </p:nvSpPr>
        <p:spPr bwMode="auto">
          <a:xfrm>
            <a:off x="3979862" y="4724400"/>
            <a:ext cx="53126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smtClean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  <a:endParaRPr lang="en-US" sz="20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49521" name="Rectangle 17"/>
          <p:cNvSpPr>
            <a:spLocks noChangeArrowheads="1"/>
          </p:cNvSpPr>
          <p:nvPr/>
        </p:nvSpPr>
        <p:spPr bwMode="auto">
          <a:xfrm>
            <a:off x="4937125" y="4724400"/>
            <a:ext cx="7414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smtClean="0">
                <a:latin typeface="Calibri"/>
                <a:cs typeface="Calibri"/>
              </a:rPr>
              <a:t>Block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3352800" y="54467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3927475" y="54467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4" name="Rectangle 20"/>
          <p:cNvSpPr>
            <a:spLocks noChangeArrowheads="1"/>
          </p:cNvSpPr>
          <p:nvPr/>
        </p:nvSpPr>
        <p:spPr bwMode="auto">
          <a:xfrm>
            <a:off x="4595812" y="54467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3352800" y="577056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6" name="Rectangle 22"/>
          <p:cNvSpPr>
            <a:spLocks noChangeArrowheads="1"/>
          </p:cNvSpPr>
          <p:nvPr/>
        </p:nvSpPr>
        <p:spPr bwMode="auto">
          <a:xfrm>
            <a:off x="3927475" y="577056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7" name="Rectangle 23"/>
          <p:cNvSpPr>
            <a:spLocks noChangeArrowheads="1"/>
          </p:cNvSpPr>
          <p:nvPr/>
        </p:nvSpPr>
        <p:spPr bwMode="auto">
          <a:xfrm>
            <a:off x="4595812" y="577056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8" name="Rectangle 24"/>
          <p:cNvSpPr>
            <a:spLocks noChangeArrowheads="1"/>
          </p:cNvSpPr>
          <p:nvPr/>
        </p:nvSpPr>
        <p:spPr bwMode="auto">
          <a:xfrm>
            <a:off x="3352800" y="60944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9" name="Rectangle 25"/>
          <p:cNvSpPr>
            <a:spLocks noChangeArrowheads="1"/>
          </p:cNvSpPr>
          <p:nvPr/>
        </p:nvSpPr>
        <p:spPr bwMode="auto">
          <a:xfrm>
            <a:off x="3927475" y="60944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30" name="Rectangle 26"/>
          <p:cNvSpPr>
            <a:spLocks noChangeArrowheads="1"/>
          </p:cNvSpPr>
          <p:nvPr/>
        </p:nvSpPr>
        <p:spPr bwMode="auto">
          <a:xfrm>
            <a:off x="4595812" y="60944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678" name="Text Box 174"/>
          <p:cNvSpPr txBox="1">
            <a:spLocks noChangeArrowheads="1"/>
          </p:cNvSpPr>
          <p:nvPr/>
        </p:nvSpPr>
        <p:spPr bwMode="auto">
          <a:xfrm>
            <a:off x="6657975" y="29688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176"/>
          <p:cNvGrpSpPr>
            <a:grpSpLocks/>
          </p:cNvGrpSpPr>
          <p:nvPr/>
        </p:nvGrpSpPr>
        <p:grpSpPr bwMode="auto">
          <a:xfrm>
            <a:off x="3352800" y="514032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1" name="Rectangle 177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2" name="Rectangle 178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3" name="Rectangle 179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149684" name="Text Box 180"/>
          <p:cNvSpPr txBox="1">
            <a:spLocks noChangeArrowheads="1"/>
          </p:cNvSpPr>
          <p:nvPr/>
        </p:nvSpPr>
        <p:spPr bwMode="auto">
          <a:xfrm>
            <a:off x="6748463" y="32736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hit</a:t>
            </a:r>
          </a:p>
        </p:txBody>
      </p:sp>
      <p:sp>
        <p:nvSpPr>
          <p:cNvPr id="149685" name="Text Box 181"/>
          <p:cNvSpPr txBox="1">
            <a:spLocks noChangeArrowheads="1"/>
          </p:cNvSpPr>
          <p:nvPr/>
        </p:nvSpPr>
        <p:spPr bwMode="auto">
          <a:xfrm>
            <a:off x="6657975" y="354806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182"/>
          <p:cNvGrpSpPr>
            <a:grpSpLocks/>
          </p:cNvGrpSpPr>
          <p:nvPr/>
        </p:nvGrpSpPr>
        <p:grpSpPr bwMode="auto">
          <a:xfrm>
            <a:off x="3352800" y="6096000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7" name="Rectangle 183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8" name="Rectangle 18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9" name="Rectangle 18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149690" name="Text Box 186"/>
          <p:cNvSpPr txBox="1">
            <a:spLocks noChangeArrowheads="1"/>
          </p:cNvSpPr>
          <p:nvPr/>
        </p:nvSpPr>
        <p:spPr bwMode="auto">
          <a:xfrm>
            <a:off x="6657975" y="38832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187"/>
          <p:cNvGrpSpPr>
            <a:grpSpLocks/>
          </p:cNvGrpSpPr>
          <p:nvPr/>
        </p:nvGrpSpPr>
        <p:grpSpPr bwMode="auto">
          <a:xfrm>
            <a:off x="3352800" y="514032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92" name="Rectangle 188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3" name="Rectangle 189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4" name="Rectangle 190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149695" name="Text Box 191"/>
          <p:cNvSpPr txBox="1">
            <a:spLocks noChangeArrowheads="1"/>
          </p:cNvSpPr>
          <p:nvPr/>
        </p:nvSpPr>
        <p:spPr bwMode="auto">
          <a:xfrm>
            <a:off x="6657975" y="41880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3352800" y="514032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97" name="Rectangle 193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8" name="Rectangle 19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99" name="Rectangle 19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667000" y="51170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67000" y="54223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67000" y="57277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Calibri" pitchFamily="34" charset="0"/>
              </a:rPr>
              <a:t>Set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7000" y="6033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Calibri" pitchFamily="34" charset="0"/>
              </a:rPr>
              <a:t>Set 3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678" grpId="0"/>
      <p:bldP spid="149684" grpId="0"/>
      <p:bldP spid="149685" grpId="0"/>
      <p:bldP spid="149690" grpId="0"/>
      <p:bldP spid="14969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 smtClean="0"/>
              <a:t>E-way Set Associative Cache (Here: E = 2)</a:t>
            </a:r>
            <a:endParaRPr lang="en-US" dirty="0"/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990600" y="4800600"/>
            <a:ext cx="6598924" cy="17189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030069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E = 2: Two lines per set</a:t>
            </a:r>
          </a:p>
          <a:p>
            <a:r>
              <a:rPr lang="en-US" sz="1800" dirty="0" smtClean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Address of short </a:t>
            </a:r>
            <a:r>
              <a:rPr lang="en-US" sz="1800" dirty="0" err="1" smtClean="0">
                <a:latin typeface="Calibri" pitchFamily="34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: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685800" y="25146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835207" y="25908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128524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2363842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588967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81650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1349388" y="26894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944528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2824909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356513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84" name="Rectangle 83"/>
          <p:cNvSpPr/>
          <p:nvPr/>
        </p:nvSpPr>
        <p:spPr bwMode="auto">
          <a:xfrm>
            <a:off x="3313144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3061150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4309535" y="25940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602852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5838170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63295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29083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823716" y="26927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4418856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6299237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703946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787472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6535478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685800" y="38862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835207" y="39624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2128524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 bwMode="auto">
          <a:xfrm>
            <a:off x="2363842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94" name="Rectangle 193"/>
          <p:cNvSpPr/>
          <p:nvPr/>
        </p:nvSpPr>
        <p:spPr bwMode="auto">
          <a:xfrm>
            <a:off x="2588967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95" name="Rectangle 194"/>
          <p:cNvSpPr/>
          <p:nvPr/>
        </p:nvSpPr>
        <p:spPr bwMode="auto">
          <a:xfrm>
            <a:off x="381650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1349388" y="40610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944528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98" name="Rectangle 197"/>
          <p:cNvSpPr/>
          <p:nvPr/>
        </p:nvSpPr>
        <p:spPr bwMode="auto">
          <a:xfrm>
            <a:off x="2824909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99" name="Rectangle 198"/>
          <p:cNvSpPr/>
          <p:nvPr/>
        </p:nvSpPr>
        <p:spPr bwMode="auto">
          <a:xfrm>
            <a:off x="356513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200" name="Rectangle 199"/>
          <p:cNvSpPr/>
          <p:nvPr/>
        </p:nvSpPr>
        <p:spPr bwMode="auto">
          <a:xfrm>
            <a:off x="3313144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061150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46" name="Rectangle 145"/>
          <p:cNvSpPr/>
          <p:nvPr/>
        </p:nvSpPr>
        <p:spPr bwMode="auto">
          <a:xfrm>
            <a:off x="4309535" y="39656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5602852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70" name="Rectangle 169"/>
          <p:cNvSpPr/>
          <p:nvPr/>
        </p:nvSpPr>
        <p:spPr bwMode="auto">
          <a:xfrm>
            <a:off x="5838170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6063295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84" name="Rectangle 183"/>
          <p:cNvSpPr/>
          <p:nvPr/>
        </p:nvSpPr>
        <p:spPr bwMode="auto">
          <a:xfrm>
            <a:off x="729083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85" name="Rectangle 184"/>
          <p:cNvSpPr/>
          <p:nvPr/>
        </p:nvSpPr>
        <p:spPr bwMode="auto">
          <a:xfrm>
            <a:off x="4823716" y="40643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86" name="Rectangle 185"/>
          <p:cNvSpPr/>
          <p:nvPr/>
        </p:nvSpPr>
        <p:spPr bwMode="auto">
          <a:xfrm>
            <a:off x="4418856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87" name="Rectangle 186"/>
          <p:cNvSpPr/>
          <p:nvPr/>
        </p:nvSpPr>
        <p:spPr bwMode="auto">
          <a:xfrm>
            <a:off x="6299237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703946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787472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90" name="Rectangle 189"/>
          <p:cNvSpPr/>
          <p:nvPr/>
        </p:nvSpPr>
        <p:spPr bwMode="auto">
          <a:xfrm>
            <a:off x="6535478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205" name="Rectangle 204"/>
          <p:cNvSpPr/>
          <p:nvPr/>
        </p:nvSpPr>
        <p:spPr bwMode="auto">
          <a:xfrm>
            <a:off x="685800" y="5102157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835207" y="5178360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2128524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221" name="Rectangle 220"/>
          <p:cNvSpPr/>
          <p:nvPr/>
        </p:nvSpPr>
        <p:spPr bwMode="auto">
          <a:xfrm>
            <a:off x="2363842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222" name="Rectangle 221"/>
          <p:cNvSpPr/>
          <p:nvPr/>
        </p:nvSpPr>
        <p:spPr bwMode="auto">
          <a:xfrm>
            <a:off x="2588967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223" name="Rectangle 222"/>
          <p:cNvSpPr/>
          <p:nvPr/>
        </p:nvSpPr>
        <p:spPr bwMode="auto">
          <a:xfrm>
            <a:off x="381650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224" name="Rectangle 223"/>
          <p:cNvSpPr/>
          <p:nvPr/>
        </p:nvSpPr>
        <p:spPr bwMode="auto">
          <a:xfrm>
            <a:off x="1349388" y="5277026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225" name="Rectangle 224"/>
          <p:cNvSpPr/>
          <p:nvPr/>
        </p:nvSpPr>
        <p:spPr bwMode="auto">
          <a:xfrm>
            <a:off x="944528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226" name="Rectangle 225"/>
          <p:cNvSpPr/>
          <p:nvPr/>
        </p:nvSpPr>
        <p:spPr bwMode="auto">
          <a:xfrm>
            <a:off x="2824909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227" name="Rectangle 226"/>
          <p:cNvSpPr/>
          <p:nvPr/>
        </p:nvSpPr>
        <p:spPr bwMode="auto">
          <a:xfrm>
            <a:off x="356513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228" name="Rectangle 227"/>
          <p:cNvSpPr/>
          <p:nvPr/>
        </p:nvSpPr>
        <p:spPr bwMode="auto">
          <a:xfrm>
            <a:off x="3313144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229" name="Rectangle 228"/>
          <p:cNvSpPr/>
          <p:nvPr/>
        </p:nvSpPr>
        <p:spPr bwMode="auto">
          <a:xfrm>
            <a:off x="3061150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4309535" y="5181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5602852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210" name="Rectangle 209"/>
          <p:cNvSpPr/>
          <p:nvPr/>
        </p:nvSpPr>
        <p:spPr bwMode="auto">
          <a:xfrm>
            <a:off x="5838170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211" name="Rectangle 210"/>
          <p:cNvSpPr/>
          <p:nvPr/>
        </p:nvSpPr>
        <p:spPr bwMode="auto">
          <a:xfrm>
            <a:off x="6063295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212" name="Rectangle 211"/>
          <p:cNvSpPr/>
          <p:nvPr/>
        </p:nvSpPr>
        <p:spPr bwMode="auto">
          <a:xfrm>
            <a:off x="729083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213" name="Rectangle 212"/>
          <p:cNvSpPr/>
          <p:nvPr/>
        </p:nvSpPr>
        <p:spPr bwMode="auto">
          <a:xfrm>
            <a:off x="4823716" y="5280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214" name="Rectangle 213"/>
          <p:cNvSpPr/>
          <p:nvPr/>
        </p:nvSpPr>
        <p:spPr bwMode="auto">
          <a:xfrm>
            <a:off x="4418856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215" name="Rectangle 214"/>
          <p:cNvSpPr/>
          <p:nvPr/>
        </p:nvSpPr>
        <p:spPr bwMode="auto">
          <a:xfrm>
            <a:off x="6299237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703946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787472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6535478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8153400" y="324657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find set</a:t>
            </a:r>
          </a:p>
        </p:txBody>
      </p:sp>
      <p:sp>
        <p:nvSpPr>
          <p:cNvPr id="126" name="AutoShape 16"/>
          <p:cNvSpPr>
            <a:spLocks/>
          </p:cNvSpPr>
          <p:nvPr/>
        </p:nvSpPr>
        <p:spPr bwMode="auto">
          <a:xfrm rot="5400000">
            <a:off x="4122816" y="-1157386"/>
            <a:ext cx="228601" cy="7062996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3" name="AutoShape 16"/>
          <p:cNvSpPr>
            <a:spLocks/>
          </p:cNvSpPr>
          <p:nvPr/>
        </p:nvSpPr>
        <p:spPr bwMode="auto">
          <a:xfrm>
            <a:off x="374772" y="2561441"/>
            <a:ext cx="228600" cy="3153559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332419" y="1818018"/>
            <a:ext cx="1508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2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 lines per set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8983" y="5867400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S sets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Cache memory organization and operation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 smtClean="0"/>
              <a:t>E-way Set Associative Cache (Here: E = 2)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E = 2: Two lines per set</a:t>
            </a:r>
          </a:p>
          <a:p>
            <a:r>
              <a:rPr lang="en-US" sz="1800" dirty="0" smtClean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5660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5566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3186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4770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Address of short </a:t>
            </a:r>
            <a:r>
              <a:rPr lang="en-US" sz="1800" dirty="0" err="1" smtClean="0">
                <a:latin typeface="Calibri" pitchFamily="34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4572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066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8999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1352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3603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5879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120788" y="3375269"/>
            <a:ext cx="61978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7159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5963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3365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0845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28325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0809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3742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6095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58346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0622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5951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1902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0706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68108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5588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3068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0541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hape 131"/>
          <p:cNvCxnSpPr>
            <a:stCxn id="128" idx="1"/>
            <a:endCxn id="108" idx="0"/>
          </p:cNvCxnSpPr>
          <p:nvPr/>
        </p:nvCxnSpPr>
        <p:spPr bwMode="auto">
          <a:xfrm rot="10800000" flipV="1">
            <a:off x="4905012" y="1998176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hape 133"/>
          <p:cNvCxnSpPr>
            <a:stCxn id="128" idx="1"/>
            <a:endCxn id="119" idx="0"/>
          </p:cNvCxnSpPr>
          <p:nvPr/>
        </p:nvCxnSpPr>
        <p:spPr bwMode="auto">
          <a:xfrm rot="10800000" flipV="1">
            <a:off x="1430684" y="1998175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34290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compare both</a:t>
            </a:r>
          </a:p>
        </p:txBody>
      </p:sp>
      <p:cxnSp>
        <p:nvCxnSpPr>
          <p:cNvPr id="136" name="Straight Connector 135"/>
          <p:cNvCxnSpPr/>
          <p:nvPr/>
        </p:nvCxnSpPr>
        <p:spPr bwMode="auto">
          <a:xfrm rot="5400000">
            <a:off x="636949" y="317146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457200" y="2628106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418537" y="2641599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match: yes = hit</a:t>
            </a:r>
          </a:p>
        </p:txBody>
      </p:sp>
      <p:cxnSp>
        <p:nvCxnSpPr>
          <p:cNvPr id="143" name="Elbow Connector 142"/>
          <p:cNvCxnSpPr>
            <a:stCxn id="130" idx="2"/>
            <a:endCxn id="124" idx="2"/>
          </p:cNvCxnSpPr>
          <p:nvPr/>
        </p:nvCxnSpPr>
        <p:spPr bwMode="auto">
          <a:xfrm rot="5400000">
            <a:off x="5016510" y="75949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TextBox 144"/>
          <p:cNvSpPr txBox="1"/>
          <p:nvPr/>
        </p:nvSpPr>
        <p:spPr>
          <a:xfrm>
            <a:off x="5105400" y="4355068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block offset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1124185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8" grpId="0"/>
      <p:bldP spid="139" grpId="0"/>
      <p:bldP spid="145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 smtClean="0"/>
              <a:t>E-way Set Associative Cache (Here: E = 2)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E = 2: Two lines per set</a:t>
            </a:r>
          </a:p>
          <a:p>
            <a:r>
              <a:rPr lang="en-US" sz="1800" dirty="0" smtClean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5660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5566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3186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4770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Address of short </a:t>
            </a:r>
            <a:r>
              <a:rPr lang="en-US" sz="1800" dirty="0" err="1" smtClean="0">
                <a:latin typeface="Calibri" pitchFamily="34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4572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066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8999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1352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3603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5879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120788" y="3375269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7159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5963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3365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084544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2832550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0809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 smtClean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3742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6095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58346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0622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5951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1902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0706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68108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5588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3068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0541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hape 131"/>
          <p:cNvCxnSpPr>
            <a:stCxn id="128" idx="1"/>
            <a:endCxn id="108" idx="0"/>
          </p:cNvCxnSpPr>
          <p:nvPr/>
        </p:nvCxnSpPr>
        <p:spPr bwMode="auto">
          <a:xfrm rot="10800000" flipV="1">
            <a:off x="4905012" y="1998176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hape 133"/>
          <p:cNvCxnSpPr>
            <a:stCxn id="128" idx="1"/>
            <a:endCxn id="119" idx="0"/>
          </p:cNvCxnSpPr>
          <p:nvPr/>
        </p:nvCxnSpPr>
        <p:spPr bwMode="auto">
          <a:xfrm rot="10800000" flipV="1">
            <a:off x="1430684" y="1998175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3429000" y="1981200"/>
            <a:ext cx="152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compare both</a:t>
            </a:r>
          </a:p>
        </p:txBody>
      </p:sp>
      <p:cxnSp>
        <p:nvCxnSpPr>
          <p:cNvPr id="136" name="Straight Connector 135"/>
          <p:cNvCxnSpPr/>
          <p:nvPr/>
        </p:nvCxnSpPr>
        <p:spPr bwMode="auto">
          <a:xfrm rot="5400000">
            <a:off x="636949" y="317146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457200" y="2641599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418537" y="2641599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match: yes = hit</a:t>
            </a:r>
          </a:p>
        </p:txBody>
      </p:sp>
      <p:cxnSp>
        <p:nvCxnSpPr>
          <p:cNvPr id="143" name="Elbow Connector 142"/>
          <p:cNvCxnSpPr>
            <a:stCxn id="130" idx="2"/>
            <a:endCxn id="124" idx="2"/>
          </p:cNvCxnSpPr>
          <p:nvPr/>
        </p:nvCxnSpPr>
        <p:spPr bwMode="auto">
          <a:xfrm rot="5400000">
            <a:off x="5016510" y="75949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TextBox 144"/>
          <p:cNvSpPr txBox="1"/>
          <p:nvPr/>
        </p:nvSpPr>
        <p:spPr>
          <a:xfrm>
            <a:off x="5105400" y="4355068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block offset</a:t>
            </a:r>
          </a:p>
        </p:txBody>
      </p:sp>
      <p:sp>
        <p:nvSpPr>
          <p:cNvPr id="43" name="Down Arrow 42"/>
          <p:cNvSpPr/>
          <p:nvPr/>
        </p:nvSpPr>
        <p:spPr bwMode="auto">
          <a:xfrm flipV="1">
            <a:off x="2717407" y="37338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3399" y="4812268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short </a:t>
            </a:r>
            <a:r>
              <a:rPr lang="en-US" sz="1800" dirty="0" err="1" smtClean="0">
                <a:latin typeface="Calibri" pitchFamily="34" charset="0"/>
              </a:rPr>
              <a:t>int</a:t>
            </a:r>
            <a:r>
              <a:rPr lang="en-US" sz="1800" dirty="0" smtClean="0">
                <a:latin typeface="Calibri" pitchFamily="34" charset="0"/>
              </a:rPr>
              <a:t> (2 Bytes) is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" y="5334000"/>
            <a:ext cx="7978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No match: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One line in set is selected for eviction and replacement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Replacement policies: random, least recently used (LRU), 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02" name="Rectangle 50"/>
          <p:cNvSpPr>
            <a:spLocks noChangeArrowheads="1"/>
          </p:cNvSpPr>
          <p:nvPr/>
        </p:nvSpPr>
        <p:spPr bwMode="auto">
          <a:xfrm>
            <a:off x="3922713" y="5213015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801" name="Rectangle 49"/>
          <p:cNvSpPr>
            <a:spLocks noChangeArrowheads="1"/>
          </p:cNvSpPr>
          <p:nvPr/>
        </p:nvSpPr>
        <p:spPr bwMode="auto">
          <a:xfrm>
            <a:off x="3922713" y="6030577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101182" cy="762000"/>
          </a:xfrm>
        </p:spPr>
        <p:txBody>
          <a:bodyPr/>
          <a:lstStyle/>
          <a:p>
            <a:r>
              <a:rPr lang="en-US" dirty="0" smtClean="0"/>
              <a:t>2-Way Set Associative Cache Simulation</a:t>
            </a:r>
            <a:endParaRPr lang="en-US" dirty="0"/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3211513" y="1712243"/>
            <a:ext cx="5475287" cy="2859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M=16 byte addresses, B=2 bytes/block, 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S=2 sets, E=2</a:t>
            </a:r>
            <a:r>
              <a:rPr lang="en-US" sz="2000" b="0" dirty="0" smtClean="0">
                <a:latin typeface="Calibri"/>
                <a:cs typeface="Calibri"/>
              </a:rPr>
              <a:t> blocks/</a:t>
            </a:r>
            <a:r>
              <a:rPr lang="en-US" sz="2000" b="0" dirty="0">
                <a:latin typeface="Calibri"/>
                <a:cs typeface="Calibri"/>
              </a:rPr>
              <a:t>set</a:t>
            </a: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</a:t>
            </a:r>
            <a:r>
              <a:rPr lang="en-US" sz="2000" b="0" dirty="0" smtClean="0">
                <a:latin typeface="Calibri"/>
                <a:cs typeface="Calibri"/>
              </a:rPr>
              <a:t>reads, one byte per read)</a:t>
            </a:r>
            <a:r>
              <a:rPr lang="en-US" sz="2000" b="0" dirty="0">
                <a:latin typeface="Calibri"/>
                <a:cs typeface="Calibri"/>
              </a:rPr>
              <a:t>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45720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576262" y="1507455"/>
            <a:ext cx="52638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t=2</a:t>
            </a:r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1204912" y="1507455"/>
            <a:ext cx="5539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s=1</a:t>
            </a:r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1944687" y="1507455"/>
            <a:ext cx="58123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117475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</a:t>
            </a:r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1890712" y="1841500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922713" y="510698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63" name="Rectangle 11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202764" name="Rectangle 12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?</a:t>
              </a:r>
            </a:p>
          </p:txBody>
        </p:sp>
        <p:sp>
          <p:nvSpPr>
            <p:cNvPr id="202765" name="Rectangle 13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?</a:t>
              </a:r>
            </a:p>
          </p:txBody>
        </p:sp>
      </p:grp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4071938" y="4724400"/>
            <a:ext cx="31691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alibri"/>
                <a:cs typeface="Calibri"/>
              </a:rPr>
              <a:t>v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2767" name="Rectangle 15"/>
          <p:cNvSpPr>
            <a:spLocks noChangeArrowheads="1"/>
          </p:cNvSpPr>
          <p:nvPr/>
        </p:nvSpPr>
        <p:spPr bwMode="auto">
          <a:xfrm>
            <a:off x="4549775" y="4724400"/>
            <a:ext cx="53853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ag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5410200" y="4724400"/>
            <a:ext cx="75781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smtClean="0">
                <a:latin typeface="Calibri"/>
                <a:cs typeface="Calibri"/>
              </a:rPr>
              <a:t>Block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3922713" y="5416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0" name="Rectangle 18"/>
          <p:cNvSpPr>
            <a:spLocks noChangeArrowheads="1"/>
          </p:cNvSpPr>
          <p:nvPr/>
        </p:nvSpPr>
        <p:spPr bwMode="auto">
          <a:xfrm>
            <a:off x="4497388" y="5416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1" name="Rectangle 19"/>
          <p:cNvSpPr>
            <a:spLocks noChangeArrowheads="1"/>
          </p:cNvSpPr>
          <p:nvPr/>
        </p:nvSpPr>
        <p:spPr bwMode="auto">
          <a:xfrm>
            <a:off x="5165725" y="5416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3922713" y="5924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3" name="Rectangle 21"/>
          <p:cNvSpPr>
            <a:spLocks noChangeArrowheads="1"/>
          </p:cNvSpPr>
          <p:nvPr/>
        </p:nvSpPr>
        <p:spPr bwMode="auto">
          <a:xfrm>
            <a:off x="4497388" y="5924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4" name="Rectangle 22"/>
          <p:cNvSpPr>
            <a:spLocks noChangeArrowheads="1"/>
          </p:cNvSpPr>
          <p:nvPr/>
        </p:nvSpPr>
        <p:spPr bwMode="auto">
          <a:xfrm>
            <a:off x="5165725" y="5924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5" name="Rectangle 23"/>
          <p:cNvSpPr>
            <a:spLocks noChangeArrowheads="1"/>
          </p:cNvSpPr>
          <p:nvPr/>
        </p:nvSpPr>
        <p:spPr bwMode="auto">
          <a:xfrm>
            <a:off x="3922713" y="624840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6" name="Rectangle 24"/>
          <p:cNvSpPr>
            <a:spLocks noChangeArrowheads="1"/>
          </p:cNvSpPr>
          <p:nvPr/>
        </p:nvSpPr>
        <p:spPr bwMode="auto">
          <a:xfrm>
            <a:off x="4497388" y="624840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7" name="Rectangle 25"/>
          <p:cNvSpPr>
            <a:spLocks noChangeArrowheads="1"/>
          </p:cNvSpPr>
          <p:nvPr/>
        </p:nvSpPr>
        <p:spPr bwMode="auto">
          <a:xfrm>
            <a:off x="5165725" y="624840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6657975" y="2984698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922713" y="5110163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1" name="Rectangle 29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2" name="Rectangle 30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00</a:t>
              </a:r>
            </a:p>
          </p:txBody>
        </p:sp>
        <p:sp>
          <p:nvSpPr>
            <p:cNvPr id="202783" name="Rectangle 31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748463" y="3276600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hit</a:t>
            </a: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6657975" y="3581400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922713" y="5921375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7" name="Rectangle 35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8" name="Rectangle 36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01</a:t>
              </a:r>
            </a:p>
          </p:txBody>
        </p:sp>
        <p:sp>
          <p:nvSpPr>
            <p:cNvPr id="202789" name="Rectangle 37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6657975" y="3886200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3922713" y="541337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92" name="Rectangle 40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93" name="Rectangle 41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202794" name="Rectangle 42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6748463" y="4191000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latin typeface="Calibri"/>
                <a:cs typeface="Calibri"/>
              </a:rPr>
              <a:t>hit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25750" y="5416550"/>
            <a:ext cx="85883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27045" y="5181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27045" y="60314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9" grpId="0"/>
      <p:bldP spid="202784" grpId="0"/>
      <p:bldP spid="202785" grpId="0"/>
      <p:bldP spid="202790" grpId="0"/>
      <p:bldP spid="20279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310040"/>
            <a:ext cx="8716962" cy="782638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What about writes?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220788"/>
            <a:ext cx="8307387" cy="5322887"/>
          </a:xfrm>
        </p:spPr>
        <p:txBody>
          <a:bodyPr lIns="90360" tIns="44280" rIns="90360" bIns="44280"/>
          <a:lstStyle/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/>
              <a:t>Multiple copies of data exist: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/>
              <a:t>L1, L2, L3, Main Memory, Disk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/>
              <a:t>What to do on a write-hit?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>
                <a:solidFill>
                  <a:srgbClr val="C00000"/>
                </a:solidFill>
              </a:rPr>
              <a:t>Write-through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 smtClean="0"/>
              <a:t>(write immediately to memory)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>
                <a:solidFill>
                  <a:srgbClr val="C00000"/>
                </a:solidFill>
              </a:rPr>
              <a:t>Write-back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 smtClean="0"/>
              <a:t>(defer write to memory until replacement of line)</a:t>
            </a:r>
          </a:p>
          <a:p>
            <a:pPr lvl="2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/>
              <a:t>Need a dirty bit (line different from memory or not)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/>
              <a:t>What to do on a write-miss?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>
                <a:solidFill>
                  <a:srgbClr val="C00000"/>
                </a:solidFill>
              </a:rPr>
              <a:t>Write-allocate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 smtClean="0"/>
              <a:t>(load into cache, update line in cache)</a:t>
            </a:r>
          </a:p>
          <a:p>
            <a:pPr lvl="2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/>
              <a:t>Good if more writes to the location follow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>
                <a:solidFill>
                  <a:srgbClr val="C00000"/>
                </a:solidFill>
              </a:rPr>
              <a:t>No-write-allocate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 smtClean="0"/>
              <a:t>(writes straight to memory, does not load into cache)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/>
              <a:t>Typical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 smtClean="0"/>
              <a:t>Write-through + No-write-allocate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b="1" dirty="0" smtClean="0"/>
              <a:t>Write-back + Write-allocate</a:t>
            </a:r>
          </a:p>
          <a:p>
            <a:pPr eaLnBrk="1" hangingPunct="1">
              <a:buFont typeface="Wingdings" pitchFamily="2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endParaRPr lang="en-GB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Index Using Middle Bits?	</a:t>
            </a:r>
            <a:endParaRPr lang="en-US" dirty="0"/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 = 2</a:t>
            </a:r>
            <a:r>
              <a:rPr lang="en-US" sz="1800" baseline="30000" dirty="0" smtClean="0">
                <a:latin typeface="Calibri" pitchFamily="34" charset="0"/>
              </a:rPr>
              <a:t>s</a:t>
            </a:r>
            <a:r>
              <a:rPr lang="en-US" sz="1800" dirty="0" smtClean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 smtClean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 pitchFamily="34" charset="0"/>
              </a:rPr>
              <a:t>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2288" y="1676400"/>
            <a:ext cx="3390712" cy="2042867"/>
            <a:chOff x="5372288" y="1676400"/>
            <a:chExt cx="3390712" cy="2042867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562600" y="1710266"/>
              <a:ext cx="3200400" cy="2009001"/>
            </a:xfrm>
            <a:prstGeom prst="roundRect">
              <a:avLst/>
            </a:prstGeom>
            <a:solidFill>
              <a:srgbClr val="F6F5BD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261278" y="2702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251878" y="2702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 pitchFamily="34" charset="0"/>
                </a:rPr>
                <a:t>0…01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13878" y="2702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72200" y="2362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</a:rPr>
                <a:t>Address of </a:t>
              </a:r>
              <a:r>
                <a:rPr lang="en-US" sz="1800" dirty="0" err="1" smtClean="0">
                  <a:latin typeface="Calibri" pitchFamily="34" charset="0"/>
                </a:rPr>
                <a:t>int</a:t>
              </a:r>
              <a:r>
                <a:rPr lang="en-US" sz="1800" dirty="0" smtClean="0">
                  <a:latin typeface="Calibri" pitchFamily="34" charset="0"/>
                </a:rPr>
                <a:t>:</a:t>
              </a:r>
            </a:p>
          </p:txBody>
        </p:sp>
        <p:cxnSp>
          <p:nvCxnSpPr>
            <p:cNvPr id="183" name="Shape 182"/>
            <p:cNvCxnSpPr>
              <a:stCxn id="129" idx="2"/>
            </p:cNvCxnSpPr>
            <p:nvPr/>
          </p:nvCxnSpPr>
          <p:spPr bwMode="auto">
            <a:xfrm rot="5400000">
              <a:off x="6293638" y="2051660"/>
              <a:ext cx="417890" cy="2260590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6875252" y="3344174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91834" y="1676400"/>
              <a:ext cx="3041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latin typeface="Calibri" pitchFamily="34" charset="0"/>
                </a:rPr>
                <a:t>Standard Method: </a:t>
              </a:r>
            </a:p>
            <a:p>
              <a:r>
                <a:rPr lang="en-US" sz="1800" dirty="0" smtClean="0">
                  <a:solidFill>
                    <a:srgbClr val="800000"/>
                  </a:solidFill>
                  <a:latin typeface="Calibri" pitchFamily="34" charset="0"/>
                </a:rPr>
                <a:t>Middle bit indexing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72289" y="3996267"/>
            <a:ext cx="3361256" cy="2023533"/>
            <a:chOff x="5372289" y="3996267"/>
            <a:chExt cx="3361256" cy="2023533"/>
          </a:xfrm>
        </p:grpSpPr>
        <p:sp>
          <p:nvSpPr>
            <p:cNvPr id="78" name="Rounded Rectangle 77"/>
            <p:cNvSpPr/>
            <p:nvPr/>
          </p:nvSpPr>
          <p:spPr bwMode="auto">
            <a:xfrm>
              <a:off x="5533145" y="4010799"/>
              <a:ext cx="3200400" cy="2009001"/>
            </a:xfrm>
            <a:prstGeom prst="roundRect">
              <a:avLst/>
            </a:prstGeom>
            <a:solidFill>
              <a:srgbClr val="D5F1C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175678" y="4988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413678" y="4988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  <a:r>
                <a:rPr lang="en-US" sz="1600" dirty="0" smtClean="0">
                  <a:latin typeface="Calibri" pitchFamily="34" charset="0"/>
                </a:rPr>
                <a:t>…11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166278" y="4988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24600" y="4648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</a:rPr>
                <a:t>Address of </a:t>
              </a:r>
              <a:r>
                <a:rPr lang="en-US" sz="1800" dirty="0" err="1" smtClean="0">
                  <a:latin typeface="Calibri" pitchFamily="34" charset="0"/>
                </a:rPr>
                <a:t>int</a:t>
              </a:r>
              <a:r>
                <a:rPr lang="en-US" sz="1800" dirty="0" smtClean="0">
                  <a:latin typeface="Calibri" pitchFamily="34" charset="0"/>
                </a:rPr>
                <a:t>: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1475" y="5307569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91836" y="3996267"/>
              <a:ext cx="21435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latin typeface="Calibri" pitchFamily="34" charset="0"/>
                </a:rPr>
                <a:t>Alternative Method:</a:t>
              </a:r>
            </a:p>
            <a:p>
              <a:r>
                <a:rPr lang="en-US" sz="1800" dirty="0" smtClean="0">
                  <a:solidFill>
                    <a:srgbClr val="800000"/>
                  </a:solidFill>
                  <a:latin typeface="Calibri" pitchFamily="34" charset="0"/>
                </a:rPr>
                <a:t>High bit indexing</a:t>
              </a:r>
            </a:p>
          </p:txBody>
        </p:sp>
        <p:cxnSp>
          <p:nvCxnSpPr>
            <p:cNvPr id="69" name="Shape 182"/>
            <p:cNvCxnSpPr/>
            <p:nvPr/>
          </p:nvCxnSpPr>
          <p:spPr bwMode="auto">
            <a:xfrm rot="10800000" flipV="1">
              <a:off x="5691835" y="5259010"/>
              <a:ext cx="1130295" cy="417890"/>
            </a:xfrm>
            <a:prstGeom prst="bentConnector3">
              <a:avLst>
                <a:gd name="adj1" fmla="val -937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hape 182"/>
            <p:cNvCxnSpPr>
              <a:endCxn id="171" idx="3"/>
            </p:cNvCxnSpPr>
            <p:nvPr/>
          </p:nvCxnSpPr>
          <p:spPr bwMode="auto">
            <a:xfrm rot="16200000" flipV="1">
              <a:off x="5265362" y="5250427"/>
              <a:ext cx="533401" cy="319547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7691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 smtClean="0"/>
              <a:t>Illustration of Indexing Approaches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 smtClean="0"/>
              <a:t>64-byte memory</a:t>
            </a:r>
          </a:p>
          <a:p>
            <a:pPr lvl="1"/>
            <a:r>
              <a:rPr lang="en-US" dirty="0" smtClean="0"/>
              <a:t>6-bit addresses</a:t>
            </a:r>
          </a:p>
          <a:p>
            <a:r>
              <a:rPr lang="en-US" dirty="0" smtClean="0"/>
              <a:t>16 byte, direct-mapped cache</a:t>
            </a:r>
          </a:p>
          <a:p>
            <a:r>
              <a:rPr lang="en-US" dirty="0" smtClean="0"/>
              <a:t>Block size = 4 (4 sets)</a:t>
            </a:r>
          </a:p>
          <a:p>
            <a:r>
              <a:rPr lang="en-US" dirty="0" smtClean="0"/>
              <a:t>2 bits tag, 2 bits index, 2 bits offset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noFill/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noFill/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noFill/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noFill/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1100xx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noFill/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noFill/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noFill/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noFill/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1000xx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noFill/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noFill/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noFill/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noFill/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0100xx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noFill/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noFill/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noFill/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noFill/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0000xx</a:t>
            </a:r>
            <a:endParaRPr lang="en-US" sz="18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084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 smtClean="0"/>
              <a:t>Middle Bit Indexing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 smtClean="0"/>
              <a:t>Addresses of form </a:t>
            </a: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 smtClean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 smtClean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 smtClean="0"/>
              <a:t>	Tag bits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 smtClean="0"/>
              <a:t>	Set index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 smtClean="0"/>
              <a:t>	Offset bits</a:t>
            </a:r>
          </a:p>
          <a:p>
            <a:pPr algn="just"/>
            <a:r>
              <a:rPr lang="en-US" dirty="0" smtClean="0"/>
              <a:t>Makes good use of spatial locality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1100xx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1000xx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0100xx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0000xx</a:t>
            </a:r>
            <a:endParaRPr lang="en-US" sz="18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7242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 smtClean="0"/>
              <a:t>High Bit Indexing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013325" cy="1076325"/>
          </a:xfrm>
        </p:spPr>
        <p:txBody>
          <a:bodyPr/>
          <a:lstStyle/>
          <a:p>
            <a:r>
              <a:rPr lang="en-US" dirty="0" smtClean="0"/>
              <a:t>Addresses of form </a:t>
            </a:r>
            <a:r>
              <a:rPr lang="en-US" dirty="0" smtClean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 smtClean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 smtClean="0"/>
              <a:t>	Set index bits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 smtClean="0"/>
              <a:t>	Tag bits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 smtClean="0"/>
              <a:t>	Offset bits</a:t>
            </a:r>
          </a:p>
          <a:p>
            <a:pPr algn="just"/>
            <a:r>
              <a:rPr lang="en-US" dirty="0" smtClean="0"/>
              <a:t>Program with high spatial locality would generate lots of conflicts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1100xx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1000xx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0100xx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0011xx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0010xx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0001xx</a:t>
            </a:r>
            <a:endParaRPr lang="en-US" sz="1800" dirty="0" smtClean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ourier New"/>
                <a:cs typeface="Courier New"/>
              </a:rPr>
              <a:t>0000xx</a:t>
            </a:r>
            <a:endParaRPr lang="en-US" sz="18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6661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25"/>
          <p:cNvSpPr>
            <a:spLocks noChangeArrowheads="1"/>
          </p:cNvSpPr>
          <p:nvPr/>
        </p:nvSpPr>
        <p:spPr bwMode="auto">
          <a:xfrm>
            <a:off x="228600" y="1676400"/>
            <a:ext cx="6172200" cy="3886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1" name="Rectangle 404"/>
          <p:cNvSpPr>
            <a:spLocks noChangeArrowheads="1"/>
          </p:cNvSpPr>
          <p:nvPr/>
        </p:nvSpPr>
        <p:spPr bwMode="auto">
          <a:xfrm>
            <a:off x="3810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0" name="Rectangle 413"/>
          <p:cNvSpPr>
            <a:spLocks noChangeArrowheads="1"/>
          </p:cNvSpPr>
          <p:nvPr/>
        </p:nvSpPr>
        <p:spPr bwMode="auto">
          <a:xfrm>
            <a:off x="41148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Intel Core i7 Cache Hierarchy</a:t>
            </a:r>
            <a:endParaRPr lang="en-US" dirty="0"/>
          </a:p>
        </p:txBody>
      </p:sp>
      <p:sp>
        <p:nvSpPr>
          <p:cNvPr id="4" name="Rectangle 396"/>
          <p:cNvSpPr>
            <a:spLocks noChangeArrowheads="1"/>
          </p:cNvSpPr>
          <p:nvPr/>
        </p:nvSpPr>
        <p:spPr bwMode="auto">
          <a:xfrm>
            <a:off x="5461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err="1">
                <a:latin typeface="Calibri" panose="020F0502020204030204" pitchFamily="34" charset="0"/>
              </a:rPr>
              <a:t>Regs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397"/>
          <p:cNvSpPr>
            <a:spLocks noChangeArrowheads="1"/>
          </p:cNvSpPr>
          <p:nvPr/>
        </p:nvSpPr>
        <p:spPr bwMode="auto">
          <a:xfrm>
            <a:off x="5889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d-cache</a:t>
            </a:r>
          </a:p>
        </p:txBody>
      </p:sp>
      <p:sp>
        <p:nvSpPr>
          <p:cNvPr id="6" name="Rectangle 399"/>
          <p:cNvSpPr>
            <a:spLocks noChangeArrowheads="1"/>
          </p:cNvSpPr>
          <p:nvPr/>
        </p:nvSpPr>
        <p:spPr bwMode="auto">
          <a:xfrm>
            <a:off x="15240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7" name="Rectangle 400"/>
          <p:cNvSpPr>
            <a:spLocks noChangeArrowheads="1"/>
          </p:cNvSpPr>
          <p:nvPr/>
        </p:nvSpPr>
        <p:spPr bwMode="auto">
          <a:xfrm>
            <a:off x="6096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8" name="Line 401"/>
          <p:cNvSpPr>
            <a:spLocks noChangeShapeType="1"/>
          </p:cNvSpPr>
          <p:nvPr/>
        </p:nvSpPr>
        <p:spPr bwMode="auto">
          <a:xfrm>
            <a:off x="10668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9" name="Line 402"/>
          <p:cNvSpPr>
            <a:spLocks noChangeShapeType="1"/>
          </p:cNvSpPr>
          <p:nvPr/>
        </p:nvSpPr>
        <p:spPr bwMode="auto">
          <a:xfrm>
            <a:off x="1066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0" name="Line 403"/>
          <p:cNvSpPr>
            <a:spLocks noChangeShapeType="1"/>
          </p:cNvSpPr>
          <p:nvPr/>
        </p:nvSpPr>
        <p:spPr bwMode="auto">
          <a:xfrm>
            <a:off x="19050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2" name="Text Box 405"/>
          <p:cNvSpPr txBox="1">
            <a:spLocks noChangeArrowheads="1"/>
          </p:cNvSpPr>
          <p:nvPr/>
        </p:nvSpPr>
        <p:spPr bwMode="auto">
          <a:xfrm>
            <a:off x="3048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0</a:t>
            </a:r>
          </a:p>
        </p:txBody>
      </p:sp>
      <p:sp>
        <p:nvSpPr>
          <p:cNvPr id="13" name="Rectangle 406"/>
          <p:cNvSpPr>
            <a:spLocks noChangeArrowheads="1"/>
          </p:cNvSpPr>
          <p:nvPr/>
        </p:nvSpPr>
        <p:spPr bwMode="auto">
          <a:xfrm>
            <a:off x="42799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Regs</a:t>
            </a:r>
          </a:p>
        </p:txBody>
      </p:sp>
      <p:sp>
        <p:nvSpPr>
          <p:cNvPr id="14" name="Rectangle 407"/>
          <p:cNvSpPr>
            <a:spLocks noChangeArrowheads="1"/>
          </p:cNvSpPr>
          <p:nvPr/>
        </p:nvSpPr>
        <p:spPr bwMode="auto">
          <a:xfrm>
            <a:off x="43227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d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15" name="Rectangle 408"/>
          <p:cNvSpPr>
            <a:spLocks noChangeArrowheads="1"/>
          </p:cNvSpPr>
          <p:nvPr/>
        </p:nvSpPr>
        <p:spPr bwMode="auto">
          <a:xfrm>
            <a:off x="52578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i-cache</a:t>
            </a:r>
          </a:p>
        </p:txBody>
      </p:sp>
      <p:sp>
        <p:nvSpPr>
          <p:cNvPr id="16" name="Rectangle 409"/>
          <p:cNvSpPr>
            <a:spLocks noChangeArrowheads="1"/>
          </p:cNvSpPr>
          <p:nvPr/>
        </p:nvSpPr>
        <p:spPr bwMode="auto">
          <a:xfrm>
            <a:off x="43434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17" name="Line 410"/>
          <p:cNvSpPr>
            <a:spLocks noChangeShapeType="1"/>
          </p:cNvSpPr>
          <p:nvPr/>
        </p:nvSpPr>
        <p:spPr bwMode="auto">
          <a:xfrm>
            <a:off x="48006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8" name="Line 411"/>
          <p:cNvSpPr>
            <a:spLocks noChangeShapeType="1"/>
          </p:cNvSpPr>
          <p:nvPr/>
        </p:nvSpPr>
        <p:spPr bwMode="auto">
          <a:xfrm>
            <a:off x="48006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9" name="Line 412"/>
          <p:cNvSpPr>
            <a:spLocks noChangeShapeType="1"/>
          </p:cNvSpPr>
          <p:nvPr/>
        </p:nvSpPr>
        <p:spPr bwMode="auto">
          <a:xfrm>
            <a:off x="5638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1" name="Text Box 414"/>
          <p:cNvSpPr txBox="1">
            <a:spLocks noChangeArrowheads="1"/>
          </p:cNvSpPr>
          <p:nvPr/>
        </p:nvSpPr>
        <p:spPr bwMode="auto">
          <a:xfrm>
            <a:off x="40386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3</a:t>
            </a:r>
          </a:p>
        </p:txBody>
      </p:sp>
      <p:sp>
        <p:nvSpPr>
          <p:cNvPr id="22" name="Text Box 415"/>
          <p:cNvSpPr txBox="1">
            <a:spLocks noChangeArrowheads="1"/>
          </p:cNvSpPr>
          <p:nvPr/>
        </p:nvSpPr>
        <p:spPr bwMode="auto">
          <a:xfrm>
            <a:off x="2971800" y="2983468"/>
            <a:ext cx="7239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23" name="Line 417"/>
          <p:cNvSpPr>
            <a:spLocks noChangeShapeType="1"/>
          </p:cNvSpPr>
          <p:nvPr/>
        </p:nvSpPr>
        <p:spPr bwMode="auto">
          <a:xfrm>
            <a:off x="14478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4" name="Line 418"/>
          <p:cNvSpPr>
            <a:spLocks noChangeShapeType="1"/>
          </p:cNvSpPr>
          <p:nvPr/>
        </p:nvSpPr>
        <p:spPr bwMode="auto">
          <a:xfrm>
            <a:off x="51816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5" name="Rectangle 419"/>
          <p:cNvSpPr>
            <a:spLocks noChangeArrowheads="1"/>
          </p:cNvSpPr>
          <p:nvPr/>
        </p:nvSpPr>
        <p:spPr bwMode="auto">
          <a:xfrm>
            <a:off x="1098550" y="4800600"/>
            <a:ext cx="4387850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L3 unified cache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(shared by all cores)</a:t>
            </a:r>
          </a:p>
        </p:txBody>
      </p:sp>
      <p:sp>
        <p:nvSpPr>
          <p:cNvPr id="26" name="Rectangle 420"/>
          <p:cNvSpPr>
            <a:spLocks noChangeArrowheads="1"/>
          </p:cNvSpPr>
          <p:nvPr/>
        </p:nvSpPr>
        <p:spPr bwMode="auto">
          <a:xfrm>
            <a:off x="228600" y="6057900"/>
            <a:ext cx="6172200" cy="5715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27" name="Line 421"/>
          <p:cNvSpPr>
            <a:spLocks noChangeShapeType="1"/>
          </p:cNvSpPr>
          <p:nvPr/>
        </p:nvSpPr>
        <p:spPr bwMode="auto">
          <a:xfrm>
            <a:off x="3371850" y="53721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9" name="Text Box 426"/>
          <p:cNvSpPr txBox="1">
            <a:spLocks noChangeArrowheads="1"/>
          </p:cNvSpPr>
          <p:nvPr/>
        </p:nvSpPr>
        <p:spPr bwMode="auto">
          <a:xfrm>
            <a:off x="152400" y="1295400"/>
            <a:ext cx="19398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Processor package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3200" y="1676400"/>
            <a:ext cx="251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L1 </a:t>
            </a:r>
            <a:r>
              <a:rPr lang="en-US" sz="1800" dirty="0" err="1" smtClean="0">
                <a:latin typeface="Calibri" pitchFamily="34" charset="0"/>
              </a:rPr>
              <a:t>i</a:t>
            </a:r>
            <a:r>
              <a:rPr lang="en-US" sz="1800" dirty="0" smtClean="0">
                <a:latin typeface="Calibri" pitchFamily="34" charset="0"/>
              </a:rPr>
              <a:t>-cache and </a:t>
            </a:r>
            <a:r>
              <a:rPr lang="en-US" sz="1800" dirty="0" err="1" smtClean="0">
                <a:latin typeface="Calibri" pitchFamily="34" charset="0"/>
              </a:rPr>
              <a:t>d</a:t>
            </a:r>
            <a:r>
              <a:rPr lang="en-US" sz="1800" dirty="0" smtClean="0">
                <a:latin typeface="Calibri" pitchFamily="34" charset="0"/>
              </a:rPr>
              <a:t>-cache:</a:t>
            </a:r>
          </a:p>
          <a:p>
            <a:pPr lvl="1"/>
            <a:r>
              <a:rPr lang="en-US" sz="1800" b="0" dirty="0" smtClean="0">
                <a:latin typeface="Calibri" pitchFamily="34" charset="0"/>
              </a:rPr>
              <a:t>32 KB,  8-way, </a:t>
            </a:r>
          </a:p>
          <a:p>
            <a:pPr lvl="1"/>
            <a:r>
              <a:rPr lang="en-US" sz="1800" b="0" dirty="0" smtClean="0">
                <a:latin typeface="Calibri" pitchFamily="34" charset="0"/>
              </a:rPr>
              <a:t>Access: 4 cycles</a:t>
            </a:r>
          </a:p>
          <a:p>
            <a:endParaRPr lang="en-US" sz="1800" b="0" dirty="0" smtClean="0">
              <a:latin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</a:rPr>
              <a:t>L2 unified cache:</a:t>
            </a:r>
          </a:p>
          <a:p>
            <a:pPr lvl="1"/>
            <a:r>
              <a:rPr lang="en-US" sz="1800" b="0" dirty="0" smtClean="0">
                <a:latin typeface="Calibri" pitchFamily="34" charset="0"/>
              </a:rPr>
              <a:t> 256 KB, 8-way, </a:t>
            </a:r>
          </a:p>
          <a:p>
            <a:pPr lvl="1"/>
            <a:r>
              <a:rPr lang="en-US" sz="1800" b="0" dirty="0" smtClean="0">
                <a:latin typeface="Calibri" pitchFamily="34" charset="0"/>
              </a:rPr>
              <a:t>Access: 10 cycles</a:t>
            </a:r>
          </a:p>
          <a:p>
            <a:pPr lvl="1"/>
            <a:endParaRPr lang="en-US" sz="1800" b="0" dirty="0" smtClean="0">
              <a:latin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</a:rPr>
              <a:t>L3 unified cache:</a:t>
            </a:r>
          </a:p>
          <a:p>
            <a:pPr lvl="1"/>
            <a:r>
              <a:rPr lang="en-US" sz="1800" b="0" dirty="0" smtClean="0">
                <a:latin typeface="Calibri" pitchFamily="34" charset="0"/>
              </a:rPr>
              <a:t>8 MB, 16-way,</a:t>
            </a:r>
          </a:p>
          <a:p>
            <a:pPr lvl="1"/>
            <a:r>
              <a:rPr lang="en-US" sz="1800" b="0" dirty="0" smtClean="0">
                <a:latin typeface="Calibri" pitchFamily="34" charset="0"/>
              </a:rPr>
              <a:t>Access: 40-75 cycles</a:t>
            </a:r>
          </a:p>
          <a:p>
            <a:pPr lvl="1"/>
            <a:endParaRPr lang="en-US" sz="1800" b="0" dirty="0" smtClean="0">
              <a:latin typeface="Calibri" pitchFamily="34" charset="0"/>
            </a:endParaRPr>
          </a:p>
          <a:p>
            <a:r>
              <a:rPr lang="en-US" sz="1800" dirty="0" smtClean="0">
                <a:latin typeface="Calibri" pitchFamily="34" charset="0"/>
              </a:rPr>
              <a:t>Block size</a:t>
            </a:r>
            <a:r>
              <a:rPr lang="en-US" sz="1800" b="0" dirty="0" smtClean="0">
                <a:latin typeface="Calibri" pitchFamily="34" charset="0"/>
              </a:rPr>
              <a:t>: 64 bytes for all caches.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 smtClean="0"/>
              <a:t>Example: Core i7 L1 Data Cache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473875"/>
              <a:ext cx="112562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 smtClean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 smtClean="0">
                  <a:latin typeface="Calibri" pitchFamily="34" charset="0"/>
                </a:rPr>
                <a:t>B =</a:t>
              </a:r>
            </a:p>
            <a:p>
              <a:r>
                <a:rPr lang="en-US" sz="1800" dirty="0" smtClean="0">
                  <a:latin typeface="Calibri" pitchFamily="34" charset="0"/>
                </a:rPr>
                <a:t>S </a:t>
              </a:r>
              <a:r>
                <a:rPr lang="en-US" sz="1800" dirty="0">
                  <a:latin typeface="Calibri" pitchFamily="34" charset="0"/>
                </a:rPr>
                <a:t>=  </a:t>
              </a:r>
              <a:r>
                <a:rPr lang="en-US" sz="1800" dirty="0" smtClean="0">
                  <a:latin typeface="Calibri" pitchFamily="34" charset="0"/>
                </a:rPr>
                <a:t>  , s = </a:t>
              </a:r>
            </a:p>
            <a:p>
              <a:r>
                <a:rPr lang="en-US" sz="1800" dirty="0" smtClean="0">
                  <a:latin typeface="Calibri" pitchFamily="34" charset="0"/>
                </a:rPr>
                <a:t>E =    , e = </a:t>
              </a:r>
            </a:p>
            <a:p>
              <a:r>
                <a:rPr lang="en-US" sz="1800" dirty="0" smtClean="0">
                  <a:latin typeface="Calibri" pitchFamily="34" charset="0"/>
                </a:rPr>
                <a:t>C = 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5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Block offset:  . bits</a:t>
            </a:r>
          </a:p>
          <a:p>
            <a:r>
              <a:rPr lang="en-US" sz="1800" dirty="0" smtClean="0">
                <a:latin typeface="Calibri" pitchFamily="34" charset="0"/>
              </a:rPr>
              <a:t>Set index: . bits</a:t>
            </a:r>
          </a:p>
          <a:p>
            <a:r>
              <a:rPr lang="en-US" sz="1800" dirty="0" smtClean="0">
                <a:latin typeface="Calibri" pitchFamily="34" charset="0"/>
              </a:rPr>
              <a:t>Tag: .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Stack Address:</a:t>
            </a:r>
            <a:br>
              <a:rPr lang="en-US" sz="1800" dirty="0" smtClean="0">
                <a:latin typeface="Calibri" pitchFamily="34" charset="0"/>
              </a:rPr>
            </a:br>
            <a:r>
              <a:rPr lang="en-US" sz="1800" dirty="0" smtClean="0">
                <a:solidFill>
                  <a:srgbClr val="C00000"/>
                </a:solidFill>
                <a:latin typeface="Courier New" pitchFamily="49" charset="0"/>
              </a:rPr>
              <a:t>0x00007f7262a1e010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 smtClean="0">
                <a:solidFill>
                  <a:srgbClr val="C00000"/>
                </a:solidFill>
                <a:latin typeface="Courier New" pitchFamily="49" charset="0"/>
              </a:rPr>
              <a:t>0x??</a:t>
            </a:r>
            <a:endParaRPr lang="en-US" sz="1800" dirty="0">
              <a:solidFill>
                <a:srgbClr val="C00000"/>
              </a:solidFill>
              <a:latin typeface="Courier New" pitchFamily="49" charset="0"/>
            </a:endParaRP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Courier New" pitchFamily="49" charset="0"/>
              </a:rPr>
              <a:t>0x??</a:t>
            </a:r>
            <a:endParaRPr lang="en-US" sz="1800" dirty="0">
              <a:solidFill>
                <a:srgbClr val="C00000"/>
              </a:solidFill>
              <a:latin typeface="Courier New" pitchFamily="49" charset="0"/>
            </a:endParaRP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Tag: 	</a:t>
            </a:r>
            <a:r>
              <a:rPr lang="en-US" sz="1800" dirty="0" smtClean="0">
                <a:solidFill>
                  <a:srgbClr val="C00000"/>
                </a:solidFill>
                <a:latin typeface="Courier New" pitchFamily="49" charset="0"/>
              </a:rPr>
              <a:t>0x??</a:t>
            </a:r>
            <a:endParaRPr lang="en-US" sz="1800" dirty="0" smtClean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833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</a:p>
          <a:p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</p:spTree>
    <p:extLst>
      <p:ext uri="{BB962C8B-B14F-4D97-AF65-F5344CB8AC3E}">
        <p14:creationId xmlns:p14="http://schemas.microsoft.com/office/powerpoint/2010/main" val="32599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9" grpId="0"/>
      <p:bldP spid="126" grpId="0"/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177382" cy="762000"/>
          </a:xfrm>
        </p:spPr>
        <p:txBody>
          <a:bodyPr/>
          <a:lstStyle/>
          <a:p>
            <a:r>
              <a:rPr lang="en-US" dirty="0" smtClean="0"/>
              <a:t>Locality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>
                <a:solidFill>
                  <a:srgbClr val="C00000"/>
                </a:solidFill>
              </a:rPr>
              <a:t>Principle of Locality: </a:t>
            </a:r>
            <a:r>
              <a:rPr lang="en-GB" dirty="0" smtClean="0"/>
              <a:t>Programs tend to use data and instructions with addresses near or equal to those they have used recently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 smtClean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 smtClean="0">
                <a:solidFill>
                  <a:srgbClr val="C00000"/>
                </a:solidFill>
              </a:rPr>
              <a:t>Temporal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 smtClean="0"/>
              <a:t>Recently referenced items are likely </a:t>
            </a:r>
            <a:br>
              <a:rPr lang="en-GB" dirty="0" smtClean="0"/>
            </a:br>
            <a:r>
              <a:rPr lang="en-GB" dirty="0" smtClean="0"/>
              <a:t>to be referenced again in the near future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 smtClean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 smtClean="0">
                <a:solidFill>
                  <a:srgbClr val="C00000"/>
                </a:solidFill>
              </a:rPr>
              <a:t>Spatial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 smtClean="0"/>
              <a:t>Items with nearby addresses tend </a:t>
            </a:r>
            <a:br>
              <a:rPr lang="en-GB" dirty="0" smtClean="0"/>
            </a:br>
            <a:r>
              <a:rPr lang="en-GB" dirty="0" smtClean="0"/>
              <a:t>to be referenced close together in time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096000" y="312420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489700" y="312420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319056" y="2614411"/>
            <a:ext cx="627844" cy="433589"/>
          </a:xfrm>
          <a:custGeom>
            <a:avLst/>
            <a:gdLst>
              <a:gd name="connsiteX0" fmla="*/ 290847 w 627844"/>
              <a:gd name="connsiteY0" fmla="*/ 433589 h 433589"/>
              <a:gd name="connsiteX1" fmla="*/ 46149 w 627844"/>
              <a:gd name="connsiteY1" fmla="*/ 72980 h 433589"/>
              <a:gd name="connsiteX2" fmla="*/ 567743 w 627844"/>
              <a:gd name="connsiteY2" fmla="*/ 60101 h 433589"/>
              <a:gd name="connsiteX3" fmla="*/ 406757 w 627844"/>
              <a:gd name="connsiteY3" fmla="*/ 433589 h 43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44" h="433589">
                <a:moveTo>
                  <a:pt x="290847" y="433589"/>
                </a:moveTo>
                <a:cubicBezTo>
                  <a:pt x="145423" y="284408"/>
                  <a:pt x="0" y="135228"/>
                  <a:pt x="46149" y="72980"/>
                </a:cubicBezTo>
                <a:cubicBezTo>
                  <a:pt x="92298" y="10732"/>
                  <a:pt x="507642" y="0"/>
                  <a:pt x="567743" y="60101"/>
                </a:cubicBezTo>
                <a:cubicBezTo>
                  <a:pt x="627844" y="120202"/>
                  <a:pt x="517300" y="276895"/>
                  <a:pt x="406757" y="433589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102261" y="461694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95961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70700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6416720" y="4186571"/>
            <a:ext cx="841420" cy="359535"/>
          </a:xfrm>
          <a:custGeom>
            <a:avLst/>
            <a:gdLst>
              <a:gd name="connsiteX0" fmla="*/ 200695 w 841420"/>
              <a:gd name="connsiteY0" fmla="*/ 353095 h 359535"/>
              <a:gd name="connsiteX1" fmla="*/ 91225 w 841420"/>
              <a:gd name="connsiteY1" fmla="*/ 56881 h 359535"/>
              <a:gd name="connsiteX2" fmla="*/ 748048 w 841420"/>
              <a:gd name="connsiteY2" fmla="*/ 50442 h 359535"/>
              <a:gd name="connsiteX3" fmla="*/ 651456 w 841420"/>
              <a:gd name="connsiteY3" fmla="*/ 359535 h 35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420" h="359535">
                <a:moveTo>
                  <a:pt x="200695" y="353095"/>
                </a:moveTo>
                <a:cubicBezTo>
                  <a:pt x="100347" y="230209"/>
                  <a:pt x="0" y="107323"/>
                  <a:pt x="91225" y="56881"/>
                </a:cubicBezTo>
                <a:cubicBezTo>
                  <a:pt x="182450" y="6439"/>
                  <a:pt x="654676" y="0"/>
                  <a:pt x="748048" y="50442"/>
                </a:cubicBezTo>
                <a:cubicBezTo>
                  <a:pt x="841420" y="100884"/>
                  <a:pt x="746438" y="230209"/>
                  <a:pt x="651456" y="35953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 smtClean="0"/>
              <a:t>Example: Core i7 L1 Data Cache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397675"/>
              <a:ext cx="240161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 smtClean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 smtClean="0">
                  <a:latin typeface="Calibri" pitchFamily="34" charset="0"/>
                </a:rPr>
                <a:t>B = 64</a:t>
              </a:r>
            </a:p>
            <a:p>
              <a:r>
                <a:rPr lang="en-US" sz="1800" dirty="0" smtClean="0">
                  <a:latin typeface="Calibri" pitchFamily="34" charset="0"/>
                </a:rPr>
                <a:t>S </a:t>
              </a:r>
              <a:r>
                <a:rPr lang="en-US" sz="1800" dirty="0">
                  <a:latin typeface="Calibri" pitchFamily="34" charset="0"/>
                </a:rPr>
                <a:t>= </a:t>
              </a:r>
              <a:r>
                <a:rPr lang="en-US" sz="1800" dirty="0" smtClean="0">
                  <a:latin typeface="Calibri" pitchFamily="34" charset="0"/>
                </a:rPr>
                <a:t>64, s = 6</a:t>
              </a:r>
            </a:p>
            <a:p>
              <a:r>
                <a:rPr lang="en-US" sz="1800" dirty="0" smtClean="0">
                  <a:latin typeface="Calibri" pitchFamily="34" charset="0"/>
                </a:rPr>
                <a:t>E = 8, e = 3</a:t>
              </a:r>
            </a:p>
            <a:p>
              <a:r>
                <a:rPr lang="en-US" sz="1800" dirty="0" smtClean="0">
                  <a:latin typeface="Calibri" pitchFamily="34" charset="0"/>
                </a:rPr>
                <a:t>C = 64 x 64 x 8 = 32,768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8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Block offset:  6 bits</a:t>
            </a:r>
          </a:p>
          <a:p>
            <a:r>
              <a:rPr lang="en-US" sz="1800" dirty="0" smtClean="0">
                <a:latin typeface="Calibri" pitchFamily="34" charset="0"/>
              </a:rPr>
              <a:t>Set index: 6 bits</a:t>
            </a:r>
          </a:p>
          <a:p>
            <a:r>
              <a:rPr lang="en-US" sz="1800" dirty="0" smtClean="0">
                <a:latin typeface="Calibri" pitchFamily="34" charset="0"/>
              </a:rPr>
              <a:t>Tag: 35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Stack Address:</a:t>
            </a:r>
            <a:br>
              <a:rPr lang="en-US" sz="1800" dirty="0" smtClean="0">
                <a:latin typeface="Calibri" pitchFamily="34" charset="0"/>
              </a:rPr>
            </a:br>
            <a:r>
              <a:rPr lang="en-US" sz="1800" dirty="0" smtClean="0">
                <a:solidFill>
                  <a:srgbClr val="C00000"/>
                </a:solidFill>
                <a:latin typeface="Courier New" pitchFamily="49" charset="0"/>
              </a:rPr>
              <a:t>0x00007f7262a1e</a:t>
            </a:r>
            <a:r>
              <a:rPr lang="en-US" sz="1800" u="sng" dirty="0" smtClean="0">
                <a:solidFill>
                  <a:srgbClr val="C00000"/>
                </a:solidFill>
                <a:latin typeface="Courier New" pitchFamily="49" charset="0"/>
              </a:rPr>
              <a:t>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 smtClean="0">
                <a:solidFill>
                  <a:srgbClr val="0070C0"/>
                </a:solidFill>
                <a:latin typeface="Courier New" pitchFamily="49" charset="0"/>
              </a:rPr>
              <a:t>0x10</a:t>
            </a:r>
            <a:endParaRPr lang="en-US" sz="1800" dirty="0">
              <a:solidFill>
                <a:srgbClr val="0070C0"/>
              </a:solidFill>
              <a:latin typeface="Courier New" pitchFamily="49" charset="0"/>
            </a:endParaRP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solidFill>
                  <a:srgbClr val="00B050"/>
                </a:solidFill>
                <a:latin typeface="Courier New" pitchFamily="49" charset="0"/>
              </a:rPr>
              <a:t>0x0</a:t>
            </a:r>
            <a:endParaRPr lang="en-US" sz="1800" dirty="0">
              <a:solidFill>
                <a:srgbClr val="00B050"/>
              </a:solidFill>
              <a:latin typeface="Courier New" pitchFamily="49" charset="0"/>
            </a:endParaRP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Tag: </a:t>
            </a:r>
            <a:r>
              <a:rPr lang="en-US" sz="1800" smtClean="0">
                <a:solidFill>
                  <a:srgbClr val="C00000"/>
                </a:solidFill>
                <a:latin typeface="Calibri" pitchFamily="34" charset="0"/>
              </a:rPr>
              <a:t>	</a:t>
            </a:r>
            <a:r>
              <a:rPr lang="en-US" sz="1800" smtClean="0">
                <a:solidFill>
                  <a:srgbClr val="C00000"/>
                </a:solidFill>
                <a:latin typeface="Courier New" pitchFamily="49" charset="0"/>
              </a:rPr>
              <a:t>0x7f7262a1e</a:t>
            </a:r>
            <a:endParaRPr lang="en-US" sz="1800" dirty="0" smtClean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773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32 kB 8-way set </a:t>
            </a: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associative</a:t>
            </a:r>
            <a:br>
              <a:rPr lang="en-US" sz="180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 smtClean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2972" y="603146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  <a:latin typeface="Courier New" pitchFamily="49" charset="0"/>
              </a:rPr>
              <a:t>0000 00</a:t>
            </a:r>
            <a:r>
              <a:rPr lang="en-US" sz="1800" dirty="0" smtClean="0">
                <a:solidFill>
                  <a:srgbClr val="0070C0"/>
                </a:solidFill>
                <a:latin typeface="Courier New" pitchFamily="49" charset="0"/>
              </a:rPr>
              <a:t>01 0000</a:t>
            </a:r>
            <a:endParaRPr lang="en-US" sz="1800" u="sng" dirty="0" smtClean="0">
              <a:solidFill>
                <a:srgbClr val="0070C0"/>
              </a:solidFill>
              <a:latin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114800" y="5557314"/>
            <a:ext cx="12192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 flipV="1">
            <a:off x="5770056" y="5562600"/>
            <a:ext cx="1524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131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Cache Performance Metrics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594725" cy="497205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Miss Rate</a:t>
            </a:r>
          </a:p>
          <a:p>
            <a:pPr lvl="1"/>
            <a:r>
              <a:rPr lang="en-GB" dirty="0" smtClean="0"/>
              <a:t>Fraction of memory references not found in cache (misses / accesses)</a:t>
            </a:r>
            <a:br>
              <a:rPr lang="en-GB" dirty="0" smtClean="0"/>
            </a:br>
            <a:r>
              <a:rPr lang="en-GB" dirty="0" smtClean="0"/>
              <a:t>= 1 – hit rate</a:t>
            </a:r>
          </a:p>
          <a:p>
            <a:pPr lvl="1"/>
            <a:r>
              <a:rPr lang="en-GB" dirty="0" smtClean="0"/>
              <a:t>Typical numbers (in percentages):</a:t>
            </a:r>
          </a:p>
          <a:p>
            <a:pPr lvl="2"/>
            <a:r>
              <a:rPr lang="en-GB" dirty="0" smtClean="0"/>
              <a:t>3-10% for L1</a:t>
            </a:r>
          </a:p>
          <a:p>
            <a:pPr lvl="2"/>
            <a:r>
              <a:rPr lang="en-GB" dirty="0" smtClean="0"/>
              <a:t>can be quite small (e.g., &lt; 1%) for L2, depending on size, etc.</a:t>
            </a:r>
          </a:p>
          <a:p>
            <a:r>
              <a:rPr lang="en-GB" dirty="0" smtClean="0"/>
              <a:t>Hit Time</a:t>
            </a:r>
          </a:p>
          <a:p>
            <a:pPr lvl="1"/>
            <a:r>
              <a:rPr lang="en-GB" dirty="0" smtClean="0"/>
              <a:t>Time to deliver a line in the cache to the processor</a:t>
            </a:r>
          </a:p>
          <a:p>
            <a:pPr lvl="2"/>
            <a:r>
              <a:rPr lang="en-GB" dirty="0" smtClean="0"/>
              <a:t>includes time to determine whether the line is in the cache</a:t>
            </a:r>
          </a:p>
          <a:p>
            <a:pPr lvl="1"/>
            <a:r>
              <a:rPr lang="en-GB" dirty="0" smtClean="0"/>
              <a:t>Typical numbers:</a:t>
            </a:r>
          </a:p>
          <a:p>
            <a:pPr lvl="2"/>
            <a:r>
              <a:rPr lang="en-GB" dirty="0" smtClean="0"/>
              <a:t>4 clock cycle for L1</a:t>
            </a:r>
          </a:p>
          <a:p>
            <a:pPr lvl="2"/>
            <a:r>
              <a:rPr lang="en-GB" dirty="0" smtClean="0"/>
              <a:t>10 clock cycles for L2</a:t>
            </a:r>
          </a:p>
          <a:p>
            <a:r>
              <a:rPr lang="en-GB" dirty="0" smtClean="0"/>
              <a:t>Miss Penalty</a:t>
            </a:r>
          </a:p>
          <a:p>
            <a:pPr lvl="1"/>
            <a:r>
              <a:rPr lang="en-GB" dirty="0" smtClean="0"/>
              <a:t>Additional time required because of a miss</a:t>
            </a:r>
          </a:p>
          <a:p>
            <a:pPr lvl="2"/>
            <a:r>
              <a:rPr lang="en-GB" dirty="0" smtClean="0"/>
              <a:t>typically 50-200 cycles for main memory (Trend: increasing!)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b"/>
          <a:lstStyle/>
          <a:p>
            <a:pPr eaLnBrk="1" hangingPunct="1"/>
            <a:r>
              <a:rPr lang="en-US" dirty="0" smtClean="0"/>
              <a:t>Let’s think about those numbers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88" tIns="44450" rIns="90488" bIns="44450"/>
          <a:lstStyle/>
          <a:p>
            <a:pPr>
              <a:defRPr/>
            </a:pPr>
            <a:r>
              <a:rPr lang="en-US" dirty="0" smtClean="0"/>
              <a:t>Huge difference between a hit and a miss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 smtClean="0"/>
              <a:t>Could be 100x, if just L1 and main memory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Would you believe 99% hits is twice as good as 97%?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 smtClean="0"/>
              <a:t>Consider: </a:t>
            </a:r>
            <a:br>
              <a:rPr lang="en-US" sz="1800" dirty="0" smtClean="0"/>
            </a:br>
            <a:r>
              <a:rPr lang="en-US" sz="1800" dirty="0" smtClean="0"/>
              <a:t>cache hit time of 1 cycle</a:t>
            </a:r>
            <a:br>
              <a:rPr lang="en-US" sz="1800" dirty="0" smtClean="0"/>
            </a:br>
            <a:r>
              <a:rPr lang="en-US" sz="1800" dirty="0" smtClean="0"/>
              <a:t>miss penalty of 100 cycles</a:t>
            </a:r>
          </a:p>
          <a:p>
            <a:pPr lvl="1">
              <a:defRPr/>
            </a:pPr>
            <a:endParaRPr lang="en-US" sz="1800" dirty="0" smtClean="0"/>
          </a:p>
          <a:p>
            <a:pPr lvl="1">
              <a:defRPr/>
            </a:pPr>
            <a:r>
              <a:rPr lang="en-US" sz="1800" dirty="0" smtClean="0"/>
              <a:t>Average access time: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 smtClean="0"/>
              <a:t>	 97% hits:  1 cycle + 0.03 x 100 cycles =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</a:rPr>
              <a:t>4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 smtClean="0"/>
              <a:t>	 99% hits:  1 cycle + 0.01 x 100 cycles = </a:t>
            </a:r>
            <a:r>
              <a:rPr lang="en-US" sz="1800" b="1" dirty="0" smtClean="0">
                <a:solidFill>
                  <a:srgbClr val="C00000"/>
                </a:solidFill>
              </a:rPr>
              <a:t>2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sz="1600" dirty="0" smtClean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rgbClr val="C00000"/>
                </a:solidFill>
              </a:rPr>
              <a:t>This is why “miss rate” is used instead of “hit rate”</a:t>
            </a:r>
            <a:endParaRPr lang="en-US" sz="18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Cache Friendly Code</a:t>
            </a:r>
            <a:endParaRPr lang="en-US"/>
          </a:p>
        </p:txBody>
      </p:sp>
      <p:sp>
        <p:nvSpPr>
          <p:cNvPr id="16077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289925" cy="4972050"/>
          </a:xfrm>
        </p:spPr>
        <p:txBody>
          <a:bodyPr/>
          <a:lstStyle/>
          <a:p>
            <a:r>
              <a:rPr lang="en-US" dirty="0" smtClean="0"/>
              <a:t>Make the common case go fast</a:t>
            </a:r>
          </a:p>
          <a:p>
            <a:pPr lvl="1"/>
            <a:r>
              <a:rPr lang="en-US" dirty="0" smtClean="0"/>
              <a:t>Focus on the inner loops of the core functions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Minimize the misses in the inner loops</a:t>
            </a:r>
          </a:p>
          <a:p>
            <a:pPr lvl="1"/>
            <a:r>
              <a:rPr lang="en-US" dirty="0" smtClean="0"/>
              <a:t>Repeated references to variables are good (</a:t>
            </a:r>
            <a:r>
              <a:rPr lang="en-US" dirty="0" smtClean="0">
                <a:solidFill>
                  <a:srgbClr val="C00000"/>
                </a:solidFill>
              </a:rPr>
              <a:t>temporal locality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Stride-1 reference patterns are good (</a:t>
            </a:r>
            <a:r>
              <a:rPr lang="en-US" dirty="0" smtClean="0">
                <a:solidFill>
                  <a:srgbClr val="C00000"/>
                </a:solidFill>
              </a:rPr>
              <a:t>spatial locality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6876" y="4800600"/>
            <a:ext cx="8518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Key idea: Our qualitative notion of locality is quantified through our understanding of cache memories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Cache organization and operation</a:t>
            </a:r>
          </a:p>
          <a:p>
            <a:r>
              <a:rPr lang="en-US" dirty="0" smtClean="0"/>
              <a:t>Performance impact of caches</a:t>
            </a:r>
          </a:p>
          <a:p>
            <a:pPr lvl="1"/>
            <a:r>
              <a:rPr lang="en-US" dirty="0" smtClean="0"/>
              <a:t>The memory mountain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Rearranging loops to improve spatial locality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88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Memory Mountain</a:t>
            </a: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Read throughput </a:t>
            </a:r>
            <a:r>
              <a:rPr lang="en-US" dirty="0"/>
              <a:t>(read bandwidth)</a:t>
            </a:r>
          </a:p>
          <a:p>
            <a:pPr lvl="1"/>
            <a:r>
              <a:rPr lang="en-US" dirty="0"/>
              <a:t>Number of bytes read from memory per second (MB/</a:t>
            </a:r>
            <a:r>
              <a:rPr lang="en-US" dirty="0" err="1"/>
              <a:t>s</a:t>
            </a:r>
            <a:r>
              <a:rPr lang="en-US" dirty="0"/>
              <a:t>)</a:t>
            </a:r>
            <a:endParaRPr lang="en-US" dirty="0" smtClean="0"/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Memory mountain: </a:t>
            </a:r>
            <a:r>
              <a:rPr lang="en-US" dirty="0" smtClean="0"/>
              <a:t>Measured </a:t>
            </a:r>
            <a:r>
              <a:rPr lang="en-US" dirty="0"/>
              <a:t>read throughput as a function of spatial and temporal locality.</a:t>
            </a:r>
          </a:p>
          <a:p>
            <a:pPr lvl="1"/>
            <a:r>
              <a:rPr lang="en-US" dirty="0"/>
              <a:t>Compact way to characterize memory system performance.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6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7592093" cy="762000"/>
          </a:xfrm>
        </p:spPr>
        <p:txBody>
          <a:bodyPr/>
          <a:lstStyle/>
          <a:p>
            <a:r>
              <a:rPr lang="en-US" dirty="0"/>
              <a:t>Memory Mountain Test Function</a:t>
            </a:r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76200" y="762000"/>
            <a:ext cx="6318391" cy="6093976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[MAXELEMS];  </a:t>
            </a:r>
            <a:r>
              <a:rPr lang="en-US" sz="1500" dirty="0" smtClean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500" dirty="0" smtClean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 array to traverse */</a:t>
            </a:r>
          </a:p>
          <a:p>
            <a:endParaRPr lang="en-US" sz="1500" dirty="0" smtClean="0">
              <a:solidFill>
                <a:srgbClr val="9D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 smtClean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test </a:t>
            </a:r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Iterate over first "</a:t>
            </a:r>
            <a:r>
              <a:rPr lang="en-US" sz="1500" dirty="0" err="1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elements </a:t>
            </a:r>
            <a:r>
              <a:rPr lang="en-US" sz="1500" dirty="0" smtClean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</a:t>
            </a:r>
            <a:r>
              <a:rPr lang="en-US" sz="1500" dirty="0" smtClean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 </a:t>
            </a:r>
            <a:r>
              <a:rPr lang="en-US" sz="1500" smtClean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"data" </a:t>
            </a:r>
            <a:r>
              <a:rPr lang="en-US" sz="1500" dirty="0" smtClean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stride </a:t>
            </a:r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"stride", using </a:t>
            </a:r>
            <a:endParaRPr lang="en-US" sz="1500" dirty="0" smtClean="0">
              <a:solidFill>
                <a:srgbClr val="9D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       using 4x4 </a:t>
            </a:r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 unrolling. </a:t>
            </a:r>
            <a:r>
              <a:rPr lang="en-US" sz="1500" dirty="0" smtClean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5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 err="1" smtClean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solidFill>
                  <a:srgbClr val="4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 smtClean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smtClean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sx2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*2, </a:t>
            </a:r>
            <a:r>
              <a:rPr lang="en-US" sz="1500" dirty="0" smtClean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sx3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*3, </a:t>
            </a:r>
            <a:r>
              <a:rPr lang="en-US" sz="1500" dirty="0" smtClean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sx4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*4;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acc0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acc1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smtClean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length - sx4;</a:t>
            </a:r>
          </a:p>
          <a:p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Combine 4 elements at a time */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limit;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sx4)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acc1 = acc1 + data[</a:t>
            </a:r>
            <a:r>
              <a:rPr lang="sv-SE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i+stride</a:t>
            </a:r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acc2 = acc2 + data[i+sx2];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acc3 = acc3 + data[i+sx3];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remaining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length;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((acc0 + acc1) + (acc2 + acc3));</a:t>
            </a:r>
          </a:p>
          <a:p>
            <a:r>
              <a:rPr lang="en-US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1" y="1447800"/>
            <a:ext cx="2514600" cy="23622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1" y="1447800"/>
            <a:ext cx="2590800" cy="3962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800" dirty="0">
                <a:latin typeface="Calibri" pitchFamily="34" charset="0"/>
              </a:rPr>
              <a:t>Call </a:t>
            </a:r>
            <a:r>
              <a:rPr lang="en-US" sz="1800" dirty="0" smtClean="0">
                <a:latin typeface="Courier New"/>
                <a:cs typeface="Courier New"/>
              </a:rPr>
              <a:t>test()</a:t>
            </a:r>
            <a:r>
              <a:rPr lang="en-US" sz="1800" dirty="0" smtClean="0">
                <a:latin typeface="Calibri" pitchFamily="34" charset="0"/>
              </a:rPr>
              <a:t> </a:t>
            </a:r>
            <a:r>
              <a:rPr lang="en-US" sz="1800" dirty="0">
                <a:latin typeface="Calibri" pitchFamily="34" charset="0"/>
              </a:rPr>
              <a:t>with many </a:t>
            </a:r>
            <a:r>
              <a:rPr lang="en-US" sz="1800" dirty="0" smtClean="0">
                <a:latin typeface="Calibri" pitchFamily="34" charset="0"/>
              </a:rPr>
              <a:t>combinations </a:t>
            </a:r>
            <a:r>
              <a:rPr lang="en-US" sz="1800" dirty="0">
                <a:latin typeface="Calibri" pitchFamily="34" charset="0"/>
              </a:rPr>
              <a:t>of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itchFamily="34" charset="0"/>
              </a:rPr>
              <a:t> </a:t>
            </a:r>
          </a:p>
          <a:p>
            <a:r>
              <a:rPr lang="en-US" sz="1800" dirty="0">
                <a:latin typeface="Calibri" pitchFamily="34" charset="0"/>
              </a:rPr>
              <a:t>and </a:t>
            </a:r>
            <a:r>
              <a:rPr lang="en-US" sz="1800" dirty="0">
                <a:latin typeface="Courier New"/>
                <a:cs typeface="Courier New"/>
              </a:rPr>
              <a:t>stride.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For each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 </a:t>
            </a:r>
            <a:r>
              <a:rPr lang="en-US" sz="1800" dirty="0" smtClean="0">
                <a:latin typeface="Calibri" panose="020F0502020204030204" pitchFamily="34" charset="0"/>
                <a:cs typeface="Courier New"/>
              </a:rPr>
              <a:t>and </a:t>
            </a:r>
            <a:r>
              <a:rPr lang="en-US" sz="1800" dirty="0">
                <a:latin typeface="Courier New"/>
                <a:cs typeface="Courier New"/>
              </a:rPr>
              <a:t>stride</a:t>
            </a:r>
            <a:r>
              <a:rPr lang="en-US" sz="1800" dirty="0" smtClean="0">
                <a:latin typeface="Calibri" panose="020F0502020204030204" pitchFamily="34" charset="0"/>
                <a:cs typeface="Courier New"/>
              </a:rPr>
              <a:t>:</a:t>
            </a:r>
          </a:p>
          <a:p>
            <a:endParaRPr lang="en-US" sz="1800" dirty="0" smtClean="0">
              <a:latin typeface="Courier New"/>
              <a:cs typeface="Courier New"/>
            </a:endParaRPr>
          </a:p>
          <a:p>
            <a:r>
              <a:rPr lang="en-US" sz="1800" dirty="0" smtClean="0">
                <a:latin typeface="Calibri" panose="020F0502020204030204" pitchFamily="34" charset="0"/>
                <a:cs typeface="Courier New"/>
              </a:rPr>
              <a:t>1. Call </a:t>
            </a:r>
            <a:r>
              <a:rPr lang="en-US" sz="1800" dirty="0" smtClean="0">
                <a:latin typeface="Courier New"/>
                <a:cs typeface="Courier New"/>
              </a:rPr>
              <a:t>test</a:t>
            </a:r>
            <a:r>
              <a:rPr lang="en-US" sz="1800" dirty="0" smtClean="0">
                <a:latin typeface="Calibri" panose="020F0502020204030204" pitchFamily="34" charset="0"/>
                <a:cs typeface="Courier New"/>
              </a:rPr>
              <a:t>() once to warm up the caches.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 smtClean="0">
                <a:latin typeface="Calibri" panose="020F0502020204030204" pitchFamily="34" charset="0"/>
                <a:cs typeface="Courier New"/>
              </a:rPr>
              <a:t>2. Call </a:t>
            </a:r>
            <a:r>
              <a:rPr lang="en-US" sz="1800" dirty="0" smtClean="0">
                <a:latin typeface="Courier New"/>
                <a:cs typeface="Courier New"/>
              </a:rPr>
              <a:t>test</a:t>
            </a:r>
            <a:r>
              <a:rPr lang="en-US" sz="1800" dirty="0" smtClean="0">
                <a:latin typeface="Calibri" panose="020F0502020204030204" pitchFamily="34" charset="0"/>
                <a:cs typeface="Courier New"/>
              </a:rPr>
              <a:t>() again and measure the read throughput(MB/s)</a:t>
            </a:r>
            <a:endParaRPr lang="en-US" sz="1800" dirty="0">
              <a:latin typeface="Calibri" panose="020F0502020204030204" pitchFamily="34" charset="0"/>
              <a:cs typeface="Courier New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581400" y="6324600"/>
            <a:ext cx="2868080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mountain/</a:t>
            </a: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5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4052175"/>
              </p:ext>
            </p:extLst>
          </p:nvPr>
        </p:nvGraphicFramePr>
        <p:xfrm>
          <a:off x="742950" y="1197678"/>
          <a:ext cx="7567606" cy="514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 smtClean="0"/>
              <a:t>The Memory Mountain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8600" y="2852228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 smtClean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 smtClean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42273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 smtClean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 smtClean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0" y="1116425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 smtClean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Core i5 </a:t>
            </a:r>
            <a:r>
              <a:rPr lang="en-US" sz="1800" dirty="0" err="1" smtClean="0">
                <a:latin typeface="Calibri" panose="020F0502020204030204" pitchFamily="34" charset="0"/>
              </a:rPr>
              <a:t>Haswell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34512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104768"/>
              </p:ext>
            </p:extLst>
          </p:nvPr>
        </p:nvGraphicFramePr>
        <p:xfrm>
          <a:off x="285750" y="1752600"/>
          <a:ext cx="6631517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 smtClean="0"/>
              <a:t>Cache Capacity Effects from Memory Mountain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Core i7 </a:t>
            </a:r>
            <a:r>
              <a:rPr lang="en-US" sz="1800" dirty="0" err="1" smtClean="0">
                <a:latin typeface="Calibri" panose="020F0502020204030204" pitchFamily="34" charset="0"/>
              </a:rPr>
              <a:t>Haswell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5067" y="3733800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Slice through memory mountain with stride=8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638800" y="1905000"/>
            <a:ext cx="8382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Calibri" pitchFamily="34" charset="0"/>
              </a:rPr>
              <a:t>L1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1905000"/>
            <a:ext cx="1066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Calibri" pitchFamily="34" charset="0"/>
              </a:rPr>
              <a:t>L2</a:t>
            </a:r>
            <a:endParaRPr lang="en-US" dirty="0" smtClean="0">
              <a:latin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743200" y="1905000"/>
            <a:ext cx="1828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Calibri" pitchFamily="34" charset="0"/>
              </a:rPr>
              <a:t>L3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1905000"/>
            <a:ext cx="15240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Calibri" pitchFamily="34" charset="0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231068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51319"/>
              </p:ext>
            </p:extLst>
          </p:nvPr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 smtClean="0"/>
              <a:t>Cache Block Size Effects from Memory Mountain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Core i7 </a:t>
            </a:r>
            <a:r>
              <a:rPr lang="en-US" sz="1800" dirty="0" err="1" smtClean="0">
                <a:latin typeface="Calibri" panose="020F0502020204030204" pitchFamily="34" charset="0"/>
              </a:rPr>
              <a:t>Haswell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5" name="Left Brace 4"/>
          <p:cNvSpPr/>
          <p:nvPr/>
        </p:nvSpPr>
        <p:spPr bwMode="auto">
          <a:xfrm rot="5400000">
            <a:off x="5981700" y="3431695"/>
            <a:ext cx="381000" cy="2133600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77496" y="2780268"/>
            <a:ext cx="159930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Miss rate = s/8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3200" y="3786170"/>
            <a:ext cx="158668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Miss rate = 1.0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Stride s</a:t>
            </a:r>
            <a:endParaRPr lang="en-US" sz="180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7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>
          <a:xfrm>
            <a:off x="61913" y="247650"/>
            <a:ext cx="8716962" cy="782638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>
                <a:cs typeface="Arial"/>
              </a:rPr>
              <a:t>Example Memory </a:t>
            </a:r>
            <a:br>
              <a:rPr lang="en-GB" dirty="0" smtClean="0">
                <a:cs typeface="Arial"/>
              </a:rPr>
            </a:br>
            <a:r>
              <a:rPr lang="en-GB" dirty="0" smtClean="0">
                <a:cs typeface="Arial"/>
              </a:rPr>
              <a:t>     Hierarchy</a:t>
            </a:r>
          </a:p>
        </p:txBody>
      </p:sp>
      <p:sp>
        <p:nvSpPr>
          <p:cNvPr id="151" name="AutoShape 195"/>
          <p:cNvSpPr>
            <a:spLocks noChangeAspect="1" noChangeArrowheads="1"/>
          </p:cNvSpPr>
          <p:nvPr/>
        </p:nvSpPr>
        <p:spPr bwMode="auto">
          <a:xfrm>
            <a:off x="552450" y="342900"/>
            <a:ext cx="6902450" cy="645636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7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140000" scaled="0"/>
            <a:tileRect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2" name="Text Box 196"/>
          <p:cNvSpPr txBox="1">
            <a:spLocks noChangeAspect="1" noChangeArrowheads="1"/>
          </p:cNvSpPr>
          <p:nvPr/>
        </p:nvSpPr>
        <p:spPr bwMode="auto">
          <a:xfrm>
            <a:off x="3744215" y="834509"/>
            <a:ext cx="6238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3" name="Text Box 198"/>
          <p:cNvSpPr txBox="1">
            <a:spLocks noChangeAspect="1" noChangeArrowheads="1"/>
          </p:cNvSpPr>
          <p:nvPr/>
        </p:nvSpPr>
        <p:spPr bwMode="auto">
          <a:xfrm>
            <a:off x="3531818" y="1283385"/>
            <a:ext cx="10486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54" name="Text Box 199"/>
          <p:cNvSpPr txBox="1">
            <a:spLocks noChangeAspect="1" noChangeArrowheads="1"/>
          </p:cNvSpPr>
          <p:nvPr/>
        </p:nvSpPr>
        <p:spPr bwMode="auto">
          <a:xfrm>
            <a:off x="3300986" y="3821797"/>
            <a:ext cx="15103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(DRAM)</a:t>
            </a:r>
          </a:p>
        </p:txBody>
      </p:sp>
      <p:sp>
        <p:nvSpPr>
          <p:cNvPr id="155" name="Text Box 200"/>
          <p:cNvSpPr txBox="1">
            <a:spLocks noChangeAspect="1" noChangeArrowheads="1"/>
          </p:cNvSpPr>
          <p:nvPr/>
        </p:nvSpPr>
        <p:spPr bwMode="auto">
          <a:xfrm>
            <a:off x="2836916" y="4847322"/>
            <a:ext cx="2438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(local disks)</a:t>
            </a:r>
          </a:p>
        </p:txBody>
      </p:sp>
      <p:sp>
        <p:nvSpPr>
          <p:cNvPr id="156" name="Line 203"/>
          <p:cNvSpPr>
            <a:spLocks noChangeAspect="1" noChangeShapeType="1"/>
          </p:cNvSpPr>
          <p:nvPr/>
        </p:nvSpPr>
        <p:spPr bwMode="auto">
          <a:xfrm>
            <a:off x="3513138" y="1265238"/>
            <a:ext cx="9810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7" name="Line 204"/>
          <p:cNvSpPr>
            <a:spLocks noChangeAspect="1" noChangeShapeType="1"/>
          </p:cNvSpPr>
          <p:nvPr/>
        </p:nvSpPr>
        <p:spPr bwMode="auto">
          <a:xfrm>
            <a:off x="3162300" y="1903413"/>
            <a:ext cx="167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8" name="Line 205"/>
          <p:cNvSpPr>
            <a:spLocks noChangeAspect="1" noChangeShapeType="1"/>
          </p:cNvSpPr>
          <p:nvPr/>
        </p:nvSpPr>
        <p:spPr bwMode="auto">
          <a:xfrm>
            <a:off x="2779713" y="2655888"/>
            <a:ext cx="244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9" name="Line 222"/>
          <p:cNvSpPr>
            <a:spLocks noChangeAspect="1" noChangeShapeType="1"/>
          </p:cNvSpPr>
          <p:nvPr/>
        </p:nvSpPr>
        <p:spPr bwMode="auto">
          <a:xfrm>
            <a:off x="76200" y="3473450"/>
            <a:ext cx="0" cy="2344738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0" name="Text Box 223"/>
          <p:cNvSpPr txBox="1">
            <a:spLocks noChangeAspect="1" noChangeArrowheads="1"/>
          </p:cNvSpPr>
          <p:nvPr/>
        </p:nvSpPr>
        <p:spPr bwMode="auto">
          <a:xfrm>
            <a:off x="123825" y="3625166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Larger,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slower,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cheaper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61" name="Line 224"/>
          <p:cNvSpPr>
            <a:spLocks noChangeAspect="1" noChangeShapeType="1"/>
          </p:cNvSpPr>
          <p:nvPr/>
        </p:nvSpPr>
        <p:spPr bwMode="auto">
          <a:xfrm>
            <a:off x="2255838" y="3586163"/>
            <a:ext cx="3475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2" name="Text Box 225"/>
          <p:cNvSpPr txBox="1">
            <a:spLocks noChangeAspect="1" noChangeArrowheads="1"/>
          </p:cNvSpPr>
          <p:nvPr/>
        </p:nvSpPr>
        <p:spPr bwMode="auto">
          <a:xfrm>
            <a:off x="2707874" y="5947460"/>
            <a:ext cx="26965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Remote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(e.g., Web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servers)</a:t>
            </a:r>
          </a:p>
        </p:txBody>
      </p:sp>
      <p:sp>
        <p:nvSpPr>
          <p:cNvPr id="165" name="Text Box 227"/>
          <p:cNvSpPr txBox="1">
            <a:spLocks noChangeAspect="1" noChangeArrowheads="1"/>
          </p:cNvSpPr>
          <p:nvPr/>
        </p:nvSpPr>
        <p:spPr bwMode="auto">
          <a:xfrm>
            <a:off x="7073306" y="5375119"/>
            <a:ext cx="2062758" cy="738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disks hold files retrieved from disks </a:t>
            </a:r>
            <a:endParaRPr kumimoji="0" lang="en-US" sz="14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on remote</a:t>
            </a:r>
            <a:r>
              <a:rPr kumimoji="0" lang="en-US" sz="1400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servers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6" name="Line 235"/>
          <p:cNvSpPr>
            <a:spLocks noChangeAspect="1" noChangeShapeType="1"/>
          </p:cNvSpPr>
          <p:nvPr/>
        </p:nvSpPr>
        <p:spPr bwMode="auto">
          <a:xfrm>
            <a:off x="1708150" y="4632325"/>
            <a:ext cx="4576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7" name="Text Box 236"/>
          <p:cNvSpPr txBox="1">
            <a:spLocks noChangeAspect="1" noChangeArrowheads="1"/>
          </p:cNvSpPr>
          <p:nvPr/>
        </p:nvSpPr>
        <p:spPr bwMode="auto">
          <a:xfrm>
            <a:off x="3531818" y="1948547"/>
            <a:ext cx="10486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69" name="Text Box 243"/>
          <p:cNvSpPr txBox="1">
            <a:spLocks noChangeAspect="1" noChangeArrowheads="1"/>
          </p:cNvSpPr>
          <p:nvPr/>
        </p:nvSpPr>
        <p:spPr bwMode="auto">
          <a:xfrm>
            <a:off x="4962526" y="1641476"/>
            <a:ext cx="28384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holds cache lines retrieved from the L2 cache.</a:t>
            </a:r>
          </a:p>
        </p:txBody>
      </p:sp>
      <p:sp>
        <p:nvSpPr>
          <p:cNvPr id="171" name="Text Box 233"/>
          <p:cNvSpPr txBox="1">
            <a:spLocks noChangeAspect="1" noChangeArrowheads="1"/>
          </p:cNvSpPr>
          <p:nvPr/>
        </p:nvSpPr>
        <p:spPr bwMode="auto">
          <a:xfrm>
            <a:off x="4573588" y="973465"/>
            <a:ext cx="2919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CPU registers hold words retrieved from </a:t>
            </a:r>
            <a:r>
              <a:rPr kumimoji="0" lang="en-US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th</a:t>
            </a:r>
            <a:r>
              <a:rPr lang="en-US" sz="1400" kern="0" dirty="0" smtClean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e L1 cache</a:t>
            </a:r>
            <a:r>
              <a:rPr kumimoji="0" lang="en-US" sz="1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.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74" name="Text Box 231"/>
          <p:cNvSpPr txBox="1">
            <a:spLocks noChangeAspect="1" noChangeArrowheads="1"/>
          </p:cNvSpPr>
          <p:nvPr/>
        </p:nvSpPr>
        <p:spPr bwMode="auto">
          <a:xfrm>
            <a:off x="5365751" y="2403473"/>
            <a:ext cx="2628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L3 cache</a:t>
            </a:r>
          </a:p>
        </p:txBody>
      </p:sp>
      <p:sp>
        <p:nvSpPr>
          <p:cNvPr id="176" name="Text Box 247"/>
          <p:cNvSpPr txBox="1">
            <a:spLocks noChangeAspect="1" noChangeArrowheads="1"/>
          </p:cNvSpPr>
          <p:nvPr/>
        </p:nvSpPr>
        <p:spPr bwMode="auto">
          <a:xfrm>
            <a:off x="3235325" y="644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L0:</a:t>
            </a:r>
          </a:p>
        </p:txBody>
      </p:sp>
      <p:sp>
        <p:nvSpPr>
          <p:cNvPr id="177" name="Text Box 248"/>
          <p:cNvSpPr txBox="1">
            <a:spLocks noChangeAspect="1" noChangeArrowheads="1"/>
          </p:cNvSpPr>
          <p:nvPr/>
        </p:nvSpPr>
        <p:spPr bwMode="auto">
          <a:xfrm>
            <a:off x="2867025" y="13536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L1:</a:t>
            </a:r>
          </a:p>
        </p:txBody>
      </p:sp>
      <p:sp>
        <p:nvSpPr>
          <p:cNvPr id="178" name="Text Box 249"/>
          <p:cNvSpPr txBox="1">
            <a:spLocks noChangeAspect="1" noChangeArrowheads="1"/>
          </p:cNvSpPr>
          <p:nvPr/>
        </p:nvSpPr>
        <p:spPr bwMode="auto">
          <a:xfrm>
            <a:off x="2486025" y="2041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L2:</a:t>
            </a:r>
          </a:p>
        </p:txBody>
      </p:sp>
      <p:sp>
        <p:nvSpPr>
          <p:cNvPr id="179" name="Text Box 250"/>
          <p:cNvSpPr txBox="1">
            <a:spLocks noChangeAspect="1" noChangeArrowheads="1"/>
          </p:cNvSpPr>
          <p:nvPr/>
        </p:nvSpPr>
        <p:spPr bwMode="auto">
          <a:xfrm>
            <a:off x="2079625" y="279665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L3:</a:t>
            </a:r>
          </a:p>
        </p:txBody>
      </p:sp>
      <p:sp>
        <p:nvSpPr>
          <p:cNvPr id="180" name="Text Box 251"/>
          <p:cNvSpPr txBox="1">
            <a:spLocks noChangeAspect="1" noChangeArrowheads="1"/>
          </p:cNvSpPr>
          <p:nvPr/>
        </p:nvSpPr>
        <p:spPr bwMode="auto">
          <a:xfrm>
            <a:off x="1554163" y="37951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L4:</a:t>
            </a:r>
          </a:p>
        </p:txBody>
      </p:sp>
      <p:sp>
        <p:nvSpPr>
          <p:cNvPr id="181" name="Text Box 252"/>
          <p:cNvSpPr txBox="1">
            <a:spLocks noChangeAspect="1" noChangeArrowheads="1"/>
          </p:cNvSpPr>
          <p:nvPr/>
        </p:nvSpPr>
        <p:spPr bwMode="auto">
          <a:xfrm>
            <a:off x="933450" y="49127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L5:</a:t>
            </a:r>
          </a:p>
        </p:txBody>
      </p:sp>
      <p:sp>
        <p:nvSpPr>
          <p:cNvPr id="182" name="Text Box 289"/>
          <p:cNvSpPr txBox="1">
            <a:spLocks noChangeAspect="1" noChangeArrowheads="1"/>
          </p:cNvSpPr>
          <p:nvPr/>
        </p:nvSpPr>
        <p:spPr bwMode="auto">
          <a:xfrm>
            <a:off x="130175" y="1137553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Smaller,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faster,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costlier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83" name="Line 291"/>
          <p:cNvSpPr>
            <a:spLocks noChangeShapeType="1"/>
          </p:cNvSpPr>
          <p:nvPr/>
        </p:nvSpPr>
        <p:spPr bwMode="auto">
          <a:xfrm flipH="1" flipV="1">
            <a:off x="90488" y="954088"/>
            <a:ext cx="0" cy="215423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4" name="Line 292"/>
          <p:cNvSpPr>
            <a:spLocks noChangeAspect="1" noChangeShapeType="1"/>
          </p:cNvSpPr>
          <p:nvPr/>
        </p:nvSpPr>
        <p:spPr bwMode="auto">
          <a:xfrm>
            <a:off x="1117600" y="5743575"/>
            <a:ext cx="5765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5" name="Text Box 293"/>
          <p:cNvSpPr txBox="1">
            <a:spLocks noChangeAspect="1" noChangeArrowheads="1"/>
          </p:cNvSpPr>
          <p:nvPr/>
        </p:nvSpPr>
        <p:spPr bwMode="auto">
          <a:xfrm>
            <a:off x="3531818" y="2780397"/>
            <a:ext cx="10486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87" name="Text Box 295"/>
          <p:cNvSpPr txBox="1">
            <a:spLocks noChangeAspect="1" noChangeArrowheads="1"/>
          </p:cNvSpPr>
          <p:nvPr/>
        </p:nvSpPr>
        <p:spPr bwMode="auto">
          <a:xfrm>
            <a:off x="5810250" y="3305501"/>
            <a:ext cx="28765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</a:t>
            </a:r>
            <a:r>
              <a:rPr kumimoji="0" lang="en-US" sz="1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.</a:t>
            </a:r>
          </a:p>
        </p:txBody>
      </p:sp>
      <p:sp>
        <p:nvSpPr>
          <p:cNvPr id="189" name="Text Box 297"/>
          <p:cNvSpPr txBox="1">
            <a:spLocks noChangeAspect="1" noChangeArrowheads="1"/>
          </p:cNvSpPr>
          <p:nvPr/>
        </p:nvSpPr>
        <p:spPr bwMode="auto">
          <a:xfrm>
            <a:off x="387350" y="59637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L6:</a:t>
            </a:r>
          </a:p>
        </p:txBody>
      </p:sp>
      <p:sp>
        <p:nvSpPr>
          <p:cNvPr id="234" name="Text Box 229"/>
          <p:cNvSpPr txBox="1">
            <a:spLocks noChangeAspect="1" noChangeArrowheads="1"/>
          </p:cNvSpPr>
          <p:nvPr/>
        </p:nvSpPr>
        <p:spPr bwMode="auto">
          <a:xfrm>
            <a:off x="6399690" y="4238399"/>
            <a:ext cx="218418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 holds disk </a:t>
            </a:r>
            <a:r>
              <a:rPr kumimoji="0" lang="en-US" sz="1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blocks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retrieved from local </a:t>
            </a:r>
            <a:r>
              <a:rPr kumimoji="0" lang="en-US" sz="14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disks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809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4483669"/>
              </p:ext>
            </p:extLst>
          </p:nvPr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en-US" dirty="0" smtClean="0"/>
              <a:t>Block Size Effects from Memory Mountain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Core i7 </a:t>
            </a:r>
            <a:r>
              <a:rPr lang="en-US" sz="1800" dirty="0" err="1" smtClean="0">
                <a:latin typeface="Calibri" panose="020F0502020204030204" pitchFamily="34" charset="0"/>
              </a:rPr>
              <a:t>Haswell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047731"/>
              </p:ext>
            </p:extLst>
          </p:nvPr>
        </p:nvGraphicFramePr>
        <p:xfrm>
          <a:off x="3733800" y="2286000"/>
          <a:ext cx="476567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4" imgW="3873500" imgH="939800" progId="Equation.3">
                  <p:embed/>
                </p:oleObj>
              </mc:Choice>
              <mc:Fallback>
                <p:oleObj name="Equation" r:id="rId4" imgW="38735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2286000"/>
                        <a:ext cx="4765675" cy="1157288"/>
                      </a:xfrm>
                      <a:prstGeom prst="rect">
                        <a:avLst/>
                      </a:prstGeom>
                      <a:solidFill>
                        <a:srgbClr val="F6F5BD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Stride s</a:t>
            </a:r>
            <a:endParaRPr lang="en-US" sz="180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4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Cache organization and operation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 smtClean="0"/>
              <a:t>Rearranging loops to improve spatial locality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 Multiplication Example</a:t>
            </a:r>
            <a:endParaRPr lang="en-US"/>
          </a:p>
        </p:txBody>
      </p:sp>
      <p:sp>
        <p:nvSpPr>
          <p:cNvPr id="16794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3641725" cy="4972050"/>
          </a:xfrm>
        </p:spPr>
        <p:txBody>
          <a:bodyPr/>
          <a:lstStyle/>
          <a:p>
            <a:r>
              <a:rPr lang="en-US" dirty="0" smtClean="0"/>
              <a:t>Description:</a:t>
            </a:r>
          </a:p>
          <a:p>
            <a:pPr lvl="1"/>
            <a:r>
              <a:rPr lang="en-US" dirty="0" smtClean="0"/>
              <a:t>Multiply </a:t>
            </a:r>
            <a:r>
              <a:rPr lang="en-US" i="1" dirty="0" smtClean="0"/>
              <a:t>N</a:t>
            </a:r>
            <a:r>
              <a:rPr lang="en-US" dirty="0" smtClean="0"/>
              <a:t> x </a:t>
            </a:r>
            <a:r>
              <a:rPr lang="en-US" i="1" dirty="0" smtClean="0"/>
              <a:t>N</a:t>
            </a:r>
            <a:r>
              <a:rPr lang="en-US" dirty="0" smtClean="0"/>
              <a:t> matrices</a:t>
            </a:r>
          </a:p>
          <a:p>
            <a:pPr lvl="1"/>
            <a:r>
              <a:rPr lang="en-US" dirty="0" smtClean="0"/>
              <a:t>Matrix elements are </a:t>
            </a:r>
            <a:r>
              <a:rPr lang="en-US" dirty="0" smtClean="0">
                <a:latin typeface="Calibri"/>
                <a:cs typeface="Calibri"/>
              </a:rPr>
              <a:t>doubles</a:t>
            </a:r>
            <a:r>
              <a:rPr lang="en-US" dirty="0" smtClean="0"/>
              <a:t> (8 bytes)</a:t>
            </a:r>
          </a:p>
          <a:p>
            <a:pPr lvl="1"/>
            <a:r>
              <a:rPr lang="en-US" dirty="0" smtClean="0"/>
              <a:t>2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 total FP operations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reads per source element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values summed per destination</a:t>
            </a:r>
          </a:p>
          <a:p>
            <a:pPr lvl="2"/>
            <a:r>
              <a:rPr lang="en-US" dirty="0" smtClean="0"/>
              <a:t>but may be able to hold in register</a:t>
            </a:r>
            <a:endParaRPr lang="en-US" dirty="0"/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4270375" y="1546225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ijk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(i=0; i&lt;n; i++)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(j=0; j&lt;n; j++)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(k=0; k&lt;n; k++)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c[i][j]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 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7162800" y="1295400"/>
            <a:ext cx="1572289" cy="6437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Variable 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sum</a:t>
            </a:r>
            <a:endParaRPr lang="en-US" sz="1800" b="0" i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held in register</a:t>
            </a:r>
            <a:endParaRPr lang="en-US" sz="1800" b="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348413" y="1933575"/>
            <a:ext cx="1676400" cy="695325"/>
            <a:chOff x="3936" y="2064"/>
            <a:chExt cx="1056" cy="288"/>
          </a:xfrm>
        </p:grpSpPr>
        <p:sp>
          <p:nvSpPr>
            <p:cNvPr id="167942" name="Line 6"/>
            <p:cNvSpPr>
              <a:spLocks noChangeShapeType="1"/>
            </p:cNvSpPr>
            <p:nvPr/>
          </p:nvSpPr>
          <p:spPr bwMode="auto">
            <a:xfrm flipH="1">
              <a:off x="3936" y="2352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3" name="Line 7"/>
            <p:cNvSpPr>
              <a:spLocks noChangeShapeType="1"/>
            </p:cNvSpPr>
            <p:nvPr/>
          </p:nvSpPr>
          <p:spPr bwMode="auto">
            <a:xfrm flipH="1">
              <a:off x="4848" y="2064"/>
              <a:ext cx="144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0" y="4022928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91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Miss Rate Analysis for Matrix Multiply</a:t>
            </a:r>
            <a:endParaRPr lang="en-US"/>
          </a:p>
        </p:txBody>
      </p:sp>
      <p:sp>
        <p:nvSpPr>
          <p:cNvPr id="168992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Assume:</a:t>
            </a:r>
          </a:p>
          <a:p>
            <a:pPr lvl="1"/>
            <a:r>
              <a:rPr lang="en-US" dirty="0" smtClean="0"/>
              <a:t>Block size = 64B (big enough for four </a:t>
            </a:r>
            <a:r>
              <a:rPr lang="en-US" dirty="0" smtClean="0">
                <a:latin typeface="Calibri"/>
                <a:cs typeface="Calibri"/>
              </a:rPr>
              <a:t>doubles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Matrix dimension (N) is very large</a:t>
            </a:r>
          </a:p>
          <a:p>
            <a:pPr lvl="2"/>
            <a:r>
              <a:rPr lang="en-US" dirty="0" smtClean="0"/>
              <a:t>Approximate 1/N as 0.0</a:t>
            </a:r>
          </a:p>
          <a:p>
            <a:pPr lvl="1"/>
            <a:r>
              <a:rPr lang="en-US" dirty="0" smtClean="0"/>
              <a:t>Cache is not even big enough to hold multiple rows</a:t>
            </a:r>
          </a:p>
          <a:p>
            <a:r>
              <a:rPr lang="en-US" dirty="0" smtClean="0"/>
              <a:t>Analysis Method:</a:t>
            </a:r>
          </a:p>
          <a:p>
            <a:pPr lvl="1"/>
            <a:r>
              <a:rPr lang="en-US" dirty="0" smtClean="0"/>
              <a:t>Look at access pattern of inner loop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492971" y="4648200"/>
            <a:ext cx="1295400" cy="1752600"/>
            <a:chOff x="1752600" y="4648200"/>
            <a:chExt cx="1295400" cy="1752600"/>
          </a:xfrm>
        </p:grpSpPr>
        <p:sp>
          <p:nvSpPr>
            <p:cNvPr id="168966" name="Rectangle 6"/>
            <p:cNvSpPr>
              <a:spLocks noChangeArrowheads="1"/>
            </p:cNvSpPr>
            <p:nvPr/>
          </p:nvSpPr>
          <p:spPr bwMode="auto">
            <a:xfrm>
              <a:off x="2139950" y="5111750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67" name="Rectangle 7"/>
            <p:cNvSpPr>
              <a:spLocks noChangeArrowheads="1"/>
            </p:cNvSpPr>
            <p:nvPr/>
          </p:nvSpPr>
          <p:spPr bwMode="auto">
            <a:xfrm>
              <a:off x="2418650" y="5941700"/>
              <a:ext cx="400750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168969" name="Line 9"/>
            <p:cNvSpPr>
              <a:spLocks noChangeShapeType="1"/>
            </p:cNvSpPr>
            <p:nvPr/>
          </p:nvSpPr>
          <p:spPr bwMode="auto">
            <a:xfrm>
              <a:off x="2146300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0" name="Rectangle 10"/>
            <p:cNvSpPr>
              <a:spLocks noChangeArrowheads="1"/>
            </p:cNvSpPr>
            <p:nvPr/>
          </p:nvSpPr>
          <p:spPr bwMode="auto">
            <a:xfrm>
              <a:off x="2271713" y="4662487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72" name="Line 12"/>
            <p:cNvSpPr>
              <a:spLocks noChangeShapeType="1"/>
            </p:cNvSpPr>
            <p:nvPr/>
          </p:nvSpPr>
          <p:spPr bwMode="auto">
            <a:xfrm>
              <a:off x="1752600" y="51308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3" name="Rectangle 13"/>
            <p:cNvSpPr>
              <a:spLocks noChangeArrowheads="1"/>
            </p:cNvSpPr>
            <p:nvPr/>
          </p:nvSpPr>
          <p:spPr bwMode="auto">
            <a:xfrm>
              <a:off x="1812337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i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56975" y="4648200"/>
            <a:ext cx="1255297" cy="1752600"/>
            <a:chOff x="3505200" y="4648200"/>
            <a:chExt cx="1255297" cy="1752600"/>
          </a:xfrm>
        </p:grpSpPr>
        <p:sp>
          <p:nvSpPr>
            <p:cNvPr id="168976" name="Rectangle 16"/>
            <p:cNvSpPr>
              <a:spLocks noChangeArrowheads="1"/>
            </p:cNvSpPr>
            <p:nvPr/>
          </p:nvSpPr>
          <p:spPr bwMode="auto">
            <a:xfrm>
              <a:off x="4114800" y="5941700"/>
              <a:ext cx="388026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3505200" y="5118101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9" name="Rectangle 19"/>
            <p:cNvSpPr>
              <a:spLocks noChangeArrowheads="1"/>
            </p:cNvSpPr>
            <p:nvPr/>
          </p:nvSpPr>
          <p:spPr bwMode="auto">
            <a:xfrm>
              <a:off x="3567113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3948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852447" y="5111749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3852447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9100" y="4648200"/>
            <a:ext cx="1301750" cy="1698624"/>
            <a:chOff x="5334000" y="4648200"/>
            <a:chExt cx="1301750" cy="1698624"/>
          </a:xfrm>
        </p:grpSpPr>
        <p:sp>
          <p:nvSpPr>
            <p:cNvPr id="168964" name="Rectangle 4"/>
            <p:cNvSpPr>
              <a:spLocks noChangeArrowheads="1"/>
            </p:cNvSpPr>
            <p:nvPr/>
          </p:nvSpPr>
          <p:spPr bwMode="auto">
            <a:xfrm>
              <a:off x="6019800" y="5887724"/>
              <a:ext cx="405008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68986" name="Line 26"/>
            <p:cNvSpPr>
              <a:spLocks noChangeShapeType="1"/>
            </p:cNvSpPr>
            <p:nvPr/>
          </p:nvSpPr>
          <p:spPr bwMode="auto">
            <a:xfrm>
              <a:off x="5334000" y="51181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87" name="Rectangle 27"/>
            <p:cNvSpPr>
              <a:spLocks noChangeArrowheads="1"/>
            </p:cNvSpPr>
            <p:nvPr/>
          </p:nvSpPr>
          <p:spPr bwMode="auto">
            <a:xfrm>
              <a:off x="5395913" y="5205413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>
                  <a:latin typeface="Courier New"/>
                  <a:cs typeface="Courier New"/>
                </a:rPr>
                <a:t>i</a:t>
              </a:r>
            </a:p>
          </p:txBody>
        </p:sp>
        <p:sp>
          <p:nvSpPr>
            <p:cNvPr id="168990" name="Rectangle 30"/>
            <p:cNvSpPr>
              <a:spLocks noChangeArrowheads="1"/>
            </p:cNvSpPr>
            <p:nvPr/>
          </p:nvSpPr>
          <p:spPr bwMode="auto">
            <a:xfrm>
              <a:off x="5853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5727700" y="5053425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5727700" y="4662487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908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 smtClean="0">
                <a:latin typeface="Calibri" pitchFamily="34" charset="0"/>
              </a:rPr>
              <a:t>=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54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 smtClean="0">
                <a:latin typeface="Calibri" pitchFamily="34" charset="0"/>
              </a:rPr>
              <a:t>x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of C Arrays in Memory (review)</a:t>
            </a:r>
          </a:p>
        </p:txBody>
      </p:sp>
      <p:sp>
        <p:nvSpPr>
          <p:cNvPr id="1699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/>
              <a:t>C arrays allocated in row-major order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in contiguous memory locations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columns in one row: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N;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a[0][i];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successive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block size (B) &gt; </a:t>
            </a:r>
            <a:r>
              <a:rPr lang="en-US" dirty="0" err="1" smtClean="0">
                <a:latin typeface="Calibri"/>
                <a:cs typeface="Calibri"/>
              </a:rPr>
              <a:t>sizeof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dirty="0" err="1" smtClean="0">
                <a:latin typeface="Calibri"/>
                <a:cs typeface="Calibri"/>
              </a:rPr>
              <a:t>a</a:t>
            </a:r>
            <a:r>
              <a:rPr lang="en-US" baseline="-25000" dirty="0" err="1" smtClean="0">
                <a:latin typeface="Calibri"/>
                <a:cs typeface="Calibri"/>
              </a:rPr>
              <a:t>ij</a:t>
            </a:r>
            <a:r>
              <a:rPr lang="en-US" dirty="0" smtClean="0">
                <a:latin typeface="Calibri"/>
                <a:cs typeface="Calibri"/>
              </a:rPr>
              <a:t>) bytes</a:t>
            </a:r>
            <a:r>
              <a:rPr lang="en-US" dirty="0"/>
              <a:t>, exploit spatial locality</a:t>
            </a:r>
            <a:endParaRPr lang="en-US" dirty="0" smtClean="0"/>
          </a:p>
          <a:p>
            <a:pPr lvl="2">
              <a:lnSpc>
                <a:spcPct val="97000"/>
              </a:lnSpc>
            </a:pPr>
            <a:r>
              <a:rPr lang="en-US" dirty="0" smtClean="0"/>
              <a:t>miss </a:t>
            </a:r>
            <a:r>
              <a:rPr lang="en-US" dirty="0"/>
              <a:t>rate = </a:t>
            </a:r>
            <a:r>
              <a:rPr lang="en-US" dirty="0" err="1" smtClean="0">
                <a:latin typeface="Calibri"/>
                <a:cs typeface="Calibri"/>
              </a:rPr>
              <a:t>sizeof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dirty="0" err="1" smtClean="0">
                <a:latin typeface="Calibri"/>
                <a:cs typeface="Calibri"/>
              </a:rPr>
              <a:t>a</a:t>
            </a:r>
            <a:r>
              <a:rPr lang="en-US" baseline="-25000" dirty="0" err="1" smtClean="0">
                <a:latin typeface="Calibri"/>
                <a:cs typeface="Calibri"/>
              </a:rPr>
              <a:t>ij</a:t>
            </a:r>
            <a:r>
              <a:rPr lang="en-US" dirty="0" smtClean="0">
                <a:latin typeface="Calibri"/>
                <a:cs typeface="Calibri"/>
              </a:rPr>
              <a:t>) </a:t>
            </a:r>
            <a:r>
              <a:rPr lang="en-US" dirty="0" smtClean="0"/>
              <a:t>/ </a:t>
            </a:r>
            <a:r>
              <a:rPr lang="en-US" dirty="0"/>
              <a:t>B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rows in one column: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</a:t>
            </a:r>
            <a:r>
              <a:rPr lang="en-US" b="1" dirty="0" err="1">
                <a:latin typeface="Courier New" charset="0"/>
              </a:rPr>
              <a:t>n</a:t>
            </a:r>
            <a:r>
              <a:rPr lang="en-US" b="1" dirty="0">
                <a:latin typeface="Courier New" charset="0"/>
              </a:rPr>
              <a:t>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a[i][0];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distant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 spatial locality!</a:t>
            </a:r>
            <a:endParaRPr lang="en-US" dirty="0" smtClean="0"/>
          </a:p>
          <a:p>
            <a:pPr lvl="2">
              <a:lnSpc>
                <a:spcPct val="97000"/>
              </a:lnSpc>
            </a:pPr>
            <a:r>
              <a:rPr lang="en-US" dirty="0" smtClean="0"/>
              <a:t>miss </a:t>
            </a:r>
            <a:r>
              <a:rPr lang="en-US" dirty="0"/>
              <a:t>rate = 1 (i.e. 100%)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6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Multiplication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527050" y="1765300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ijk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c[i][j</a:t>
            </a:r>
            <a:r>
              <a:rPr lang="en-US" sz="1800" dirty="0">
                <a:latin typeface="Courier New" charset="0"/>
              </a:rPr>
              <a:t>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 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54927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711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7854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5624513" y="316865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6843713" y="316865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7986713" y="316865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>
            <a:off x="6934200" y="2593975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9" name="Line 11"/>
          <p:cNvSpPr>
            <a:spLocks noChangeShapeType="1"/>
          </p:cNvSpPr>
          <p:nvPr/>
        </p:nvSpPr>
        <p:spPr bwMode="auto">
          <a:xfrm>
            <a:off x="5499100" y="296227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6081713" y="278765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6691313" y="225425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8013700" y="289877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7834313" y="2559050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5395913" y="179705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6434138" y="4256088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 flipV="1">
            <a:off x="6991351" y="359251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5214938" y="4256088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1029" name="Line 21"/>
          <p:cNvSpPr>
            <a:spLocks noChangeShapeType="1"/>
          </p:cNvSpPr>
          <p:nvPr/>
        </p:nvSpPr>
        <p:spPr bwMode="auto">
          <a:xfrm flipV="1">
            <a:off x="5772150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7808266" y="4256088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 flipV="1">
            <a:off x="8147051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290513" y="4964113"/>
            <a:ext cx="5073650" cy="1217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</a:t>
            </a:r>
            <a:r>
              <a:rPr lang="en-US" sz="2400" b="0" u="sng" dirty="0" smtClean="0">
                <a:latin typeface="Calibri"/>
                <a:cs typeface="Calibri"/>
              </a:rPr>
              <a:t> </a:t>
            </a:r>
            <a:r>
              <a:rPr lang="en-US" b="0" u="sng" dirty="0" smtClean="0">
                <a:latin typeface="Calibri"/>
                <a:cs typeface="Calibri"/>
              </a:rPr>
              <a:t>per inner loop iteration</a:t>
            </a:r>
            <a:r>
              <a:rPr lang="en-US" sz="2400" b="0" u="sng" dirty="0" smtClean="0">
                <a:latin typeface="Calibri"/>
                <a:cs typeface="Calibri"/>
              </a:rPr>
              <a:t>:</a:t>
            </a:r>
            <a:endParaRPr lang="en-US" sz="2400" b="0" u="sng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dirty="0" smtClean="0">
                <a:latin typeface="Calibri"/>
                <a:cs typeface="Calibri"/>
              </a:rPr>
              <a:t>0.125</a:t>
            </a:r>
            <a:r>
              <a:rPr lang="en-US" sz="2400" b="0" dirty="0">
                <a:latin typeface="Calibri"/>
                <a:cs typeface="Calibri"/>
              </a:rPr>
              <a:t>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1249" y="4219576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5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dirty="0"/>
              <a:t>)</a:t>
            </a: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300038" y="1779588"/>
            <a:ext cx="47212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jik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(k=0; k&lt;n; k++)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c[i][j] = sum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55689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6788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7931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5700713" y="3235325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6919913" y="3235325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8077200" y="3235325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2042" name="Line 10"/>
          <p:cNvSpPr>
            <a:spLocks noChangeShapeType="1"/>
          </p:cNvSpPr>
          <p:nvPr/>
        </p:nvSpPr>
        <p:spPr bwMode="auto">
          <a:xfrm>
            <a:off x="7010400" y="2660650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3" name="Line 11"/>
          <p:cNvSpPr>
            <a:spLocks noChangeShapeType="1"/>
          </p:cNvSpPr>
          <p:nvPr/>
        </p:nvSpPr>
        <p:spPr bwMode="auto">
          <a:xfrm>
            <a:off x="5575300" y="3028950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6157913" y="2854325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6767513" y="2320925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8089900" y="296545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7910513" y="2625725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2048" name="Rectangle 16"/>
          <p:cNvSpPr>
            <a:spLocks noChangeArrowheads="1"/>
          </p:cNvSpPr>
          <p:nvPr/>
        </p:nvSpPr>
        <p:spPr bwMode="auto">
          <a:xfrm>
            <a:off x="5548313" y="1787525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2050" name="Rectangle 18"/>
          <p:cNvSpPr>
            <a:spLocks noChangeArrowheads="1"/>
          </p:cNvSpPr>
          <p:nvPr/>
        </p:nvSpPr>
        <p:spPr bwMode="auto">
          <a:xfrm>
            <a:off x="5334000" y="4244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2051" name="Line 19"/>
          <p:cNvSpPr>
            <a:spLocks noChangeShapeType="1"/>
          </p:cNvSpPr>
          <p:nvPr/>
        </p:nvSpPr>
        <p:spPr bwMode="auto">
          <a:xfrm flipV="1">
            <a:off x="5891213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3" name="Rectangle 21"/>
          <p:cNvSpPr>
            <a:spLocks noChangeArrowheads="1"/>
          </p:cNvSpPr>
          <p:nvPr/>
        </p:nvSpPr>
        <p:spPr bwMode="auto">
          <a:xfrm>
            <a:off x="6535738" y="4244975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2054" name="Line 22"/>
          <p:cNvSpPr>
            <a:spLocks noChangeShapeType="1"/>
          </p:cNvSpPr>
          <p:nvPr/>
        </p:nvSpPr>
        <p:spPr bwMode="auto">
          <a:xfrm flipV="1">
            <a:off x="7092951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6" name="Rectangle 24"/>
          <p:cNvSpPr>
            <a:spLocks noChangeArrowheads="1"/>
          </p:cNvSpPr>
          <p:nvPr/>
        </p:nvSpPr>
        <p:spPr bwMode="auto">
          <a:xfrm>
            <a:off x="7884466" y="4244975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2057" name="Line 25"/>
          <p:cNvSpPr>
            <a:spLocks noChangeShapeType="1"/>
          </p:cNvSpPr>
          <p:nvPr/>
        </p:nvSpPr>
        <p:spPr bwMode="auto">
          <a:xfrm flipV="1">
            <a:off x="8223251" y="3587750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8" name="Rectangle 26"/>
          <p:cNvSpPr>
            <a:spLocks noChangeArrowheads="1"/>
          </p:cNvSpPr>
          <p:nvPr/>
        </p:nvSpPr>
        <p:spPr bwMode="auto">
          <a:xfrm>
            <a:off x="444500" y="4868863"/>
            <a:ext cx="5446713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</a:t>
            </a:r>
            <a:r>
              <a:rPr lang="en-US" sz="2400" b="0" u="sng" dirty="0" smtClean="0">
                <a:latin typeface="Calibri"/>
                <a:cs typeface="Calibri"/>
              </a:rPr>
              <a:t>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dirty="0" smtClean="0">
                <a:latin typeface="Calibri"/>
                <a:cs typeface="Calibri"/>
              </a:rPr>
              <a:t>0.125</a:t>
            </a:r>
            <a:r>
              <a:rPr lang="en-US" sz="2400" b="0" dirty="0">
                <a:latin typeface="Calibri"/>
                <a:cs typeface="Calibri"/>
              </a:rPr>
              <a:t>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4256291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3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dirty="0"/>
              <a:t>)</a:t>
            </a: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452438" y="1770063"/>
            <a:ext cx="4264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kij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&lt;n;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j++)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][j] += r * b[k][j];</a:t>
            </a:r>
            <a:r>
              <a:rPr lang="en-US" sz="1800" dirty="0">
                <a:latin typeface="Courier New" charset="0"/>
              </a:rPr>
              <a:t>  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 smtClean="0">
                <a:latin typeface="Courier New" charset="0"/>
              </a:rPr>
              <a:t>}</a:t>
            </a:r>
            <a:endParaRPr lang="en-US" sz="1800" dirty="0">
              <a:latin typeface="Courier New" charset="0"/>
            </a:endParaRP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3067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5289669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</a:t>
            </a:r>
            <a:r>
              <a:rPr lang="en-US" sz="2000" b="0" dirty="0" err="1">
                <a:latin typeface="Calibri"/>
                <a:cs typeface="Calibri"/>
              </a:rPr>
              <a:t>i,k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6324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5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7467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8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5293666" y="38719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3081" name="Line 25"/>
          <p:cNvSpPr>
            <a:spLocks noChangeShapeType="1"/>
          </p:cNvSpPr>
          <p:nvPr/>
        </p:nvSpPr>
        <p:spPr bwMode="auto">
          <a:xfrm flipV="1">
            <a:off x="5632451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</a:t>
            </a:r>
            <a:r>
              <a:rPr lang="en-US" sz="2400" b="0" u="sng" dirty="0" smtClean="0">
                <a:latin typeface="Calibri"/>
                <a:cs typeface="Calibri"/>
              </a:rPr>
              <a:t> inner loop iteration:</a:t>
            </a:r>
            <a:endParaRPr lang="en-US" sz="2400" b="0" u="sng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</a:t>
            </a:r>
            <a:r>
              <a:rPr lang="en-US" sz="2400" b="0" dirty="0" smtClean="0">
                <a:latin typeface="Calibri"/>
                <a:cs typeface="Calibri"/>
              </a:rPr>
              <a:t>0.125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dirty="0" smtClean="0">
                <a:latin typeface="Calibri"/>
                <a:cs typeface="Calibri"/>
              </a:rPr>
              <a:t>0.125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8956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dirty="0"/>
              <a:t>)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490538" y="1757363"/>
            <a:ext cx="43148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ikj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a[i][k];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r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7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4091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5272088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(i,k)</a:t>
            </a: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4095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6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6324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099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1" name="Rectangle 21"/>
          <p:cNvSpPr>
            <a:spLocks noChangeArrowheads="1"/>
          </p:cNvSpPr>
          <p:nvPr/>
        </p:nvSpPr>
        <p:spPr bwMode="auto">
          <a:xfrm>
            <a:off x="7467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102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4" name="Rectangle 24"/>
          <p:cNvSpPr>
            <a:spLocks noChangeArrowheads="1"/>
          </p:cNvSpPr>
          <p:nvPr/>
        </p:nvSpPr>
        <p:spPr bwMode="auto">
          <a:xfrm>
            <a:off x="5227638" y="40243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Fixed</a:t>
            </a:r>
          </a:p>
        </p:txBody>
      </p:sp>
      <p:sp>
        <p:nvSpPr>
          <p:cNvPr id="174105" name="Line 25"/>
          <p:cNvSpPr>
            <a:spLocks noChangeShapeType="1"/>
          </p:cNvSpPr>
          <p:nvPr/>
        </p:nvSpPr>
        <p:spPr bwMode="auto">
          <a:xfrm flipV="1">
            <a:off x="5632450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6" name="Rectangle 26"/>
          <p:cNvSpPr>
            <a:spLocks noChangeArrowheads="1"/>
          </p:cNvSpPr>
          <p:nvPr/>
        </p:nvSpPr>
        <p:spPr bwMode="auto">
          <a:xfrm>
            <a:off x="444500" y="4868863"/>
            <a:ext cx="51943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</a:t>
            </a:r>
            <a:r>
              <a:rPr lang="en-US" sz="2400" b="0" u="sng" dirty="0" smtClean="0">
                <a:latin typeface="Calibri"/>
                <a:cs typeface="Calibri"/>
              </a:rPr>
              <a:t>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</a:t>
            </a:r>
            <a:r>
              <a:rPr lang="en-US" sz="2400" b="0" dirty="0" smtClean="0">
                <a:latin typeface="Calibri"/>
                <a:cs typeface="Calibri"/>
              </a:rPr>
              <a:t>0.125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dirty="0" smtClean="0">
                <a:latin typeface="Calibri"/>
                <a:cs typeface="Calibri"/>
              </a:rPr>
              <a:t>0.125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9718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3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dirty="0"/>
              <a:t>)</a:t>
            </a:r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566738" y="1766888"/>
            <a:ext cx="4352925" cy="2515817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jki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r</a:t>
            </a:r>
            <a:r>
              <a:rPr lang="en-US" sz="1800" dirty="0">
                <a:latin typeface="Courier New" charset="0"/>
              </a:rPr>
              <a:t> = </a:t>
            </a:r>
            <a:r>
              <a:rPr lang="en-US" sz="1800" dirty="0" err="1">
                <a:latin typeface="Courier New" charset="0"/>
              </a:rPr>
              <a:t>b[k][j</a:t>
            </a:r>
            <a:r>
              <a:rPr lang="en-US" sz="1800" dirty="0"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c[i][j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r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53403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65595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77279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7656513" y="20574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j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6692900" y="283210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6475413" y="2416175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5268913" y="16002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 flipV="1">
            <a:off x="5803900" y="24257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 flipV="1">
            <a:off x="7886700" y="24384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20" name="Rectangle 16"/>
          <p:cNvSpPr>
            <a:spLocks noChangeArrowheads="1"/>
          </p:cNvSpPr>
          <p:nvPr/>
        </p:nvSpPr>
        <p:spPr bwMode="auto">
          <a:xfrm>
            <a:off x="5522913" y="20574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5133853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 smtClean="0">
                <a:latin typeface="Calibri"/>
                <a:cs typeface="Calibri"/>
              </a:rPr>
              <a:t>Column-</a:t>
            </a:r>
            <a:endParaRPr lang="en-US" sz="2000" b="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V="1">
            <a:off x="5638800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7467600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6" name="Line 22"/>
          <p:cNvSpPr>
            <a:spLocks noChangeShapeType="1"/>
          </p:cNvSpPr>
          <p:nvPr/>
        </p:nvSpPr>
        <p:spPr bwMode="auto">
          <a:xfrm flipV="1">
            <a:off x="8024813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6477000" y="3866679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 flipV="1">
            <a:off x="6815785" y="3343921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444500" y="4868863"/>
            <a:ext cx="549275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u="sng" dirty="0">
                <a:latin typeface="Calibri"/>
                <a:cs typeface="Calibri"/>
              </a:rPr>
              <a:t>Misses per</a:t>
            </a:r>
            <a:r>
              <a:rPr lang="en-US" b="0" u="sng" dirty="0" smtClean="0">
                <a:latin typeface="Calibri"/>
                <a:cs typeface="Calibri"/>
              </a:rPr>
              <a:t>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</a:t>
            </a:r>
            <a:r>
              <a:rPr lang="en-US" b="0" u="sng" dirty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B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C</a:t>
            </a:r>
            <a:endParaRPr lang="en-US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3985737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Cache Concepts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rgbClr val="DEDF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Memory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5635242" y="4147318"/>
            <a:ext cx="3199956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Larger, slower, cheaper memory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 smtClean="0">
                <a:latin typeface="Calibri" pitchFamily="34" charset="0"/>
              </a:rPr>
              <a:t>v</a:t>
            </a:r>
            <a:r>
              <a:rPr lang="en-GB" sz="1600" b="1" dirty="0" smtClean="0">
                <a:latin typeface="Calibri" pitchFamily="34" charset="0"/>
              </a:rPr>
              <a:t>iewed as partitioned </a:t>
            </a:r>
            <a:r>
              <a:rPr lang="en-GB" sz="1600" b="1" dirty="0">
                <a:latin typeface="Calibri" pitchFamily="34" charset="0"/>
              </a:rPr>
              <a:t>into “blocks”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3942800" y="3232918"/>
            <a:ext cx="2839000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Data is copied </a:t>
            </a:r>
            <a:r>
              <a:rPr lang="en-GB" sz="1600" b="1" dirty="0" smtClean="0">
                <a:latin typeface="Calibri" pitchFamily="34" charset="0"/>
              </a:rPr>
              <a:t>in </a:t>
            </a:r>
            <a:r>
              <a:rPr lang="en-GB" sz="1600" b="1" dirty="0">
                <a:latin typeface="Calibri" pitchFamily="34" charset="0"/>
              </a:rPr>
              <a:t>block-sized transfer units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562600" y="2166311"/>
            <a:ext cx="2930908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Smaller, faster, more expensive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memory caches a  subset of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the blocks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4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4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10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10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" y="1295400"/>
            <a:ext cx="573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rgbClr val="800000"/>
                </a:solidFill>
                <a:latin typeface="Calibri" pitchFamily="34" charset="0"/>
              </a:rPr>
              <a:t>Everything handled in hardware.  Invisible to programmer</a:t>
            </a:r>
          </a:p>
        </p:txBody>
      </p:sp>
    </p:spTree>
    <p:extLst>
      <p:ext uri="{BB962C8B-B14F-4D97-AF65-F5344CB8AC3E}">
        <p14:creationId xmlns:p14="http://schemas.microsoft.com/office/powerpoint/2010/main" val="296796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 animBg="1"/>
      <p:bldP spid="38" grpId="0" animBg="1"/>
      <p:bldP spid="38" grpId="1" animBg="1"/>
      <p:bldP spid="39" grpId="0" animBg="1"/>
      <p:bldP spid="40" grpId="0" animBg="1"/>
      <p:bldP spid="41" grpId="0" animBg="1"/>
      <p:bldP spid="41" grpId="1" animBg="1"/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5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dirty="0"/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617538" y="1782763"/>
            <a:ext cx="4518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kji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(i=0; i&lt;n; i++)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a[i][k] * r;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56578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68770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80454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5" name="Rectangle 7"/>
          <p:cNvSpPr>
            <a:spLocks noChangeArrowheads="1"/>
          </p:cNvSpPr>
          <p:nvPr/>
        </p:nvSpPr>
        <p:spPr bwMode="auto">
          <a:xfrm>
            <a:off x="5789613" y="31242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6136" name="Rectangle 8"/>
          <p:cNvSpPr>
            <a:spLocks noChangeArrowheads="1"/>
          </p:cNvSpPr>
          <p:nvPr/>
        </p:nvSpPr>
        <p:spPr bwMode="auto">
          <a:xfrm>
            <a:off x="7008813" y="31242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6137" name="Rectangle 9"/>
          <p:cNvSpPr>
            <a:spLocks noChangeArrowheads="1"/>
          </p:cNvSpPr>
          <p:nvPr/>
        </p:nvSpPr>
        <p:spPr bwMode="auto">
          <a:xfrm>
            <a:off x="8229600" y="31242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7974013" y="22733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7010400" y="30067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0" name="Rectangle 12"/>
          <p:cNvSpPr>
            <a:spLocks noChangeArrowheads="1"/>
          </p:cNvSpPr>
          <p:nvPr/>
        </p:nvSpPr>
        <p:spPr bwMode="auto">
          <a:xfrm>
            <a:off x="6792913" y="2590800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5586413" y="18288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V="1">
            <a:off x="6121400" y="26003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8204200" y="26130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4" name="Rectangle 16"/>
          <p:cNvSpPr>
            <a:spLocks noChangeArrowheads="1"/>
          </p:cNvSpPr>
          <p:nvPr/>
        </p:nvSpPr>
        <p:spPr bwMode="auto">
          <a:xfrm>
            <a:off x="5840413" y="22733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(*,k)</a:t>
            </a:r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6817666" y="4165600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 flipV="1">
            <a:off x="7156451" y="350996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9" name="Rectangle 21"/>
          <p:cNvSpPr>
            <a:spLocks noChangeArrowheads="1"/>
          </p:cNvSpPr>
          <p:nvPr/>
        </p:nvSpPr>
        <p:spPr bwMode="auto">
          <a:xfrm>
            <a:off x="5410200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6150" name="Line 22"/>
          <p:cNvSpPr>
            <a:spLocks noChangeShapeType="1"/>
          </p:cNvSpPr>
          <p:nvPr/>
        </p:nvSpPr>
        <p:spPr bwMode="auto">
          <a:xfrm flipV="1">
            <a:off x="59674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2" name="Rectangle 24"/>
          <p:cNvSpPr>
            <a:spLocks noChangeArrowheads="1"/>
          </p:cNvSpPr>
          <p:nvPr/>
        </p:nvSpPr>
        <p:spPr bwMode="auto">
          <a:xfrm>
            <a:off x="7924001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6153" name="Line 25"/>
          <p:cNvSpPr>
            <a:spLocks noChangeShapeType="1"/>
          </p:cNvSpPr>
          <p:nvPr/>
        </p:nvSpPr>
        <p:spPr bwMode="auto">
          <a:xfrm flipV="1">
            <a:off x="84058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4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</a:t>
            </a:r>
            <a:r>
              <a:rPr lang="en-US" sz="2400" b="0" u="sng" dirty="0" smtClean="0">
                <a:latin typeface="Calibri"/>
                <a:cs typeface="Calibri"/>
              </a:rPr>
              <a:t> per inner loop iteration:</a:t>
            </a:r>
            <a:endParaRPr lang="en-US" sz="2400" b="0" u="sng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283174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1" name="Rectangle 9"/>
          <p:cNvSpPr>
            <a:spLocks noGrp="1" noChangeArrowheads="1"/>
          </p:cNvSpPr>
          <p:nvPr>
            <p:ph type="title"/>
          </p:nvPr>
        </p:nvSpPr>
        <p:spPr>
          <a:xfrm>
            <a:off x="357018" y="304800"/>
            <a:ext cx="7592093" cy="762000"/>
          </a:xfrm>
        </p:spPr>
        <p:txBody>
          <a:bodyPr/>
          <a:lstStyle/>
          <a:p>
            <a:r>
              <a:rPr lang="en-US" dirty="0" smtClean="0"/>
              <a:t>Summary of Matrix Multiplication</a:t>
            </a:r>
            <a:endParaRPr lang="en-US" dirty="0"/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5486400" y="1371600"/>
            <a:ext cx="2452593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0 stores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 smtClean="0">
                <a:latin typeface="Calibri"/>
                <a:cs typeface="Calibri"/>
              </a:rPr>
              <a:t>1.125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5486400" y="3313113"/>
            <a:ext cx="2324353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 smtClean="0">
                <a:latin typeface="Calibri"/>
                <a:cs typeface="Calibri"/>
              </a:rPr>
              <a:t>0.25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5486400" y="5184775"/>
            <a:ext cx="2221761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2.0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1295400" y="1058863"/>
            <a:ext cx="3481388" cy="20828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 smtClean="0">
                <a:latin typeface="Courier New" charset="0"/>
              </a:rPr>
              <a:t>for 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sum = 0.0;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++)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 sum += </a:t>
            </a:r>
            <a:r>
              <a:rPr lang="en-US" sz="1400" dirty="0" err="1">
                <a:latin typeface="Courier New" charset="0"/>
              </a:rPr>
              <a:t>a[i][k</a:t>
            </a:r>
            <a:r>
              <a:rPr lang="en-US" sz="1400" dirty="0">
                <a:latin typeface="Courier New" charset="0"/>
              </a:rPr>
              <a:t>] * </a:t>
            </a:r>
            <a:r>
              <a:rPr lang="en-US" sz="1400" dirty="0" err="1">
                <a:latin typeface="Courier New" charset="0"/>
              </a:rPr>
              <a:t>b[k][j</a:t>
            </a:r>
            <a:r>
              <a:rPr lang="en-US" sz="1400" dirty="0">
                <a:latin typeface="Courier New" charset="0"/>
              </a:rPr>
              <a:t>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 err="1">
                <a:latin typeface="Courier New" charset="0"/>
              </a:rPr>
              <a:t>c[i][j</a:t>
            </a:r>
            <a:r>
              <a:rPr lang="en-US" sz="1400" dirty="0">
                <a:latin typeface="Courier New" charset="0"/>
              </a:rPr>
              <a:t>] = sum;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 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1295400" y="3221038"/>
            <a:ext cx="3481388" cy="17843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for (i=0; i&lt;n; i++)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r = a[i][k];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for (j=0; j&lt;n; j++)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c[i][j] += r * b[k][j];  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}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1295400" y="5073650"/>
            <a:ext cx="3481388" cy="17843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for (j=0; j&lt;n; j++)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r = b[k][j];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for (i=0; i&lt;n; i++)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 c[i][j] += a[i][k] * r;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2008-era Matrix Multiply Performance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156750"/>
            <a:ext cx="5865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Nanoseconds per floating-point operation.  Measured on 2.4GHz Core 2 Duo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006821"/>
              </p:ext>
            </p:extLst>
          </p:nvPr>
        </p:nvGraphicFramePr>
        <p:xfrm>
          <a:off x="76200" y="1371600"/>
          <a:ext cx="8839200" cy="549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62600" y="3429000"/>
            <a:ext cx="21405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 smtClean="0">
                <a:solidFill>
                  <a:srgbClr val="336699"/>
                </a:solidFill>
                <a:latin typeface="Calibri" pitchFamily="34" charset="0"/>
              </a:rPr>
              <a:t> / </a:t>
            </a:r>
            <a:r>
              <a:rPr lang="en-US" sz="2000" dirty="0" err="1" smtClean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 smtClean="0">
                <a:solidFill>
                  <a:srgbClr val="336699"/>
                </a:solidFill>
                <a:latin typeface="Calibri"/>
                <a:cs typeface="Calibri"/>
              </a:rPr>
              <a:t> (1.125)</a:t>
            </a:r>
            <a:endParaRPr lang="en-US" sz="2000" dirty="0" smtClean="0">
              <a:solidFill>
                <a:srgbClr val="336699"/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1600200"/>
            <a:ext cx="1880593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 / </a:t>
            </a:r>
            <a:r>
              <a:rPr lang="en-US" sz="20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(2.0)</a:t>
            </a:r>
            <a:endParaRPr lang="en-US" sz="2000" dirty="0" smtClean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0" y="4848255"/>
            <a:ext cx="2010586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 smtClean="0">
                <a:solidFill>
                  <a:srgbClr val="008000"/>
                </a:solidFill>
                <a:latin typeface="Calibri" pitchFamily="34" charset="0"/>
              </a:rPr>
              <a:t> / </a:t>
            </a:r>
            <a:r>
              <a:rPr lang="en-US" sz="2000" dirty="0" err="1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(0.25)</a:t>
            </a:r>
            <a:endParaRPr lang="en-US" sz="2000" dirty="0" smtClean="0">
              <a:solidFill>
                <a:srgbClr val="008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2014-era Matrix Multiply Performance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156750"/>
            <a:ext cx="5865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Nanoseconds per floating-point operation.  Measured </a:t>
            </a:r>
            <a:r>
              <a:rPr lang="en-US" sz="1400" dirty="0">
                <a:latin typeface="Calibri" pitchFamily="34" charset="0"/>
              </a:rPr>
              <a:t>on 3.1 </a:t>
            </a:r>
            <a:r>
              <a:rPr lang="en-US" sz="1400" dirty="0" err="1">
                <a:latin typeface="Calibri" pitchFamily="34" charset="0"/>
              </a:rPr>
              <a:t>Ghz</a:t>
            </a:r>
            <a:r>
              <a:rPr lang="en-US" sz="1400" dirty="0">
                <a:latin typeface="Calibri" pitchFamily="34" charset="0"/>
              </a:rPr>
              <a:t> </a:t>
            </a:r>
            <a:r>
              <a:rPr lang="en-US" sz="1400" dirty="0" err="1">
                <a:latin typeface="Calibri" pitchFamily="34" charset="0"/>
              </a:rPr>
              <a:t>Haswell</a:t>
            </a:r>
            <a:endParaRPr lang="en-US" sz="1400" dirty="0" smtClean="0">
              <a:latin typeface="Calibri" pitchFamily="34" charset="0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546839"/>
              </p:ext>
            </p:extLst>
          </p:nvPr>
        </p:nvGraphicFramePr>
        <p:xfrm>
          <a:off x="152399" y="1385350"/>
          <a:ext cx="8610601" cy="5472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181600" y="3886200"/>
            <a:ext cx="2140580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 smtClean="0">
                <a:solidFill>
                  <a:srgbClr val="336699"/>
                </a:solidFill>
                <a:latin typeface="Calibri" pitchFamily="34" charset="0"/>
              </a:rPr>
              <a:t> / </a:t>
            </a:r>
            <a:r>
              <a:rPr lang="en-US" sz="2000" dirty="0" err="1" smtClean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 smtClean="0">
                <a:solidFill>
                  <a:srgbClr val="336699"/>
                </a:solidFill>
                <a:latin typeface="Calibri"/>
                <a:cs typeface="Calibri"/>
              </a:rPr>
              <a:t> (1.125)</a:t>
            </a:r>
            <a:endParaRPr lang="en-US" sz="2000" dirty="0" smtClean="0">
              <a:solidFill>
                <a:srgbClr val="336699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7811" y="1600200"/>
            <a:ext cx="1880593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 / </a:t>
            </a:r>
            <a:r>
              <a:rPr lang="en-US" sz="20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(2.0)</a:t>
            </a:r>
            <a:endParaRPr lang="en-US" sz="2000" dirty="0" smtClean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5400" y="5253687"/>
            <a:ext cx="2010586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 smtClean="0">
                <a:solidFill>
                  <a:srgbClr val="008000"/>
                </a:solidFill>
                <a:latin typeface="Calibri" pitchFamily="34" charset="0"/>
              </a:rPr>
              <a:t> / </a:t>
            </a:r>
            <a:r>
              <a:rPr lang="en-US" sz="2000" dirty="0" err="1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(0.25)</a:t>
            </a:r>
            <a:endParaRPr lang="en-US" sz="2000" dirty="0" smtClean="0">
              <a:solidFill>
                <a:srgbClr val="008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871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8214693"/>
              </p:ext>
            </p:extLst>
          </p:nvPr>
        </p:nvGraphicFramePr>
        <p:xfrm>
          <a:off x="285750" y="734568"/>
          <a:ext cx="8248650" cy="560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1505298" y="1116425"/>
            <a:ext cx="1237902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C00000"/>
                </a:solidFill>
              </a:rPr>
              <a:t>No prefetching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2743200" y="1295400"/>
            <a:ext cx="704502" cy="1371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/>
              <a:t>2008 Memory Mountain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7669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Core 2 Duo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2.4 GHz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6MB L2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42733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51512458"/>
              </p:ext>
            </p:extLst>
          </p:nvPr>
        </p:nvGraphicFramePr>
        <p:xfrm>
          <a:off x="742950" y="1197678"/>
          <a:ext cx="7567606" cy="514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 smtClean="0"/>
              <a:t>2014 Memory Mountain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1116425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 smtClean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Core i5 </a:t>
            </a:r>
            <a:r>
              <a:rPr lang="en-US" sz="1800" dirty="0" err="1" smtClean="0">
                <a:latin typeface="Calibri" panose="020F0502020204030204" pitchFamily="34" charset="0"/>
              </a:rPr>
              <a:t>Haswell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 smtClean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18251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246" y="2057400"/>
            <a:ext cx="7772400" cy="1362075"/>
          </a:xfrm>
        </p:spPr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77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Cache organization and operation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 smtClean="0"/>
              <a:t>Using blocking to improve temporal locality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9" y="445070"/>
            <a:ext cx="7591425" cy="762000"/>
          </a:xfrm>
        </p:spPr>
        <p:txBody>
          <a:bodyPr/>
          <a:lstStyle/>
          <a:p>
            <a:r>
              <a:rPr lang="en-US" dirty="0" smtClean="0"/>
              <a:t>Example: Matrix Multiplication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2846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848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4665" y="5427663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998371" y="51427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057400" y="52425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4202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9997" y="4825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99532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5782" y="48768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=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185332" y="5410200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99532" y="1413396"/>
            <a:ext cx="6893212" cy="2798202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c = (double *) </a:t>
            </a:r>
            <a:r>
              <a:rPr lang="en-US" sz="1600" dirty="0" err="1" smtClean="0">
                <a:latin typeface="Courier New" pitchFamily="49" charset="0"/>
              </a:rPr>
              <a:t>calloc</a:t>
            </a:r>
            <a:r>
              <a:rPr lang="en-US" sz="1600" dirty="0" smtClean="0">
                <a:latin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</a:rPr>
              <a:t>sizeof</a:t>
            </a:r>
            <a:r>
              <a:rPr lang="en-US" sz="1600" dirty="0" smtClean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 smtClean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solidFill>
                  <a:srgbClr val="990000"/>
                </a:solidFill>
                <a:latin typeface="Courier New" pitchFamily="49" charset="0"/>
              </a:rPr>
              <a:t>/* Multiply n x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n </a:t>
            </a:r>
            <a:r>
              <a:rPr lang="en-US" sz="1600" dirty="0" smtClean="0">
                <a:solidFill>
                  <a:srgbClr val="990000"/>
                </a:solidFill>
                <a:latin typeface="Courier New" pitchFamily="49" charset="0"/>
              </a:rPr>
              <a:t>matrices a and b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*/</a:t>
            </a: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void </a:t>
            </a:r>
            <a:r>
              <a:rPr lang="en-US" sz="1600" dirty="0" err="1" smtClean="0">
                <a:latin typeface="Courier New" pitchFamily="49" charset="0"/>
              </a:rPr>
              <a:t>mmm</a:t>
            </a:r>
            <a:r>
              <a:rPr lang="en-US" sz="1600" dirty="0" smtClean="0">
                <a:latin typeface="Courier New" pitchFamily="49" charset="0"/>
              </a:rPr>
              <a:t>(double </a:t>
            </a:r>
            <a:r>
              <a:rPr lang="en-US" sz="1600" dirty="0">
                <a:latin typeface="Courier New" pitchFamily="49" charset="0"/>
              </a:rPr>
              <a:t>*a, double *b, </a:t>
            </a:r>
            <a:r>
              <a:rPr lang="en-US" sz="1600" dirty="0" smtClean="0">
                <a:latin typeface="Courier New" pitchFamily="49" charset="0"/>
              </a:rPr>
              <a:t>double *c,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n</a:t>
            </a:r>
            <a:r>
              <a:rPr lang="en-US" sz="1600" dirty="0">
                <a:latin typeface="Courier New" pitchFamily="49" charset="0"/>
              </a:rPr>
              <a:t>) {</a:t>
            </a: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   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smtClean="0">
                <a:latin typeface="Courier New" pitchFamily="49" charset="0"/>
              </a:rPr>
              <a:t>j, k;</a:t>
            </a: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 smtClean="0">
                <a:latin typeface="Courier New" pitchFamily="49" charset="0"/>
              </a:rPr>
              <a:t>++)</a:t>
            </a: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</a:t>
            </a:r>
            <a:r>
              <a:rPr lang="en-US" sz="1600" dirty="0" smtClean="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             for (k = 0; k &lt; n; k++)</a:t>
            </a: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</a:t>
            </a:r>
            <a:r>
              <a:rPr lang="en-US" sz="1600" dirty="0" smtClean="0">
                <a:latin typeface="Courier New" pitchFamily="49" charset="0"/>
              </a:rPr>
              <a:t>     c[</a:t>
            </a:r>
            <a:r>
              <a:rPr lang="en-US" sz="1600" dirty="0" err="1" smtClean="0">
                <a:latin typeface="Courier New" pitchFamily="49" charset="0"/>
              </a:rPr>
              <a:t>i</a:t>
            </a:r>
            <a:r>
              <a:rPr lang="en-US" sz="1600" dirty="0" smtClean="0">
                <a:latin typeface="Courier New" pitchFamily="49" charset="0"/>
              </a:rPr>
              <a:t>*n + j] </a:t>
            </a:r>
            <a:r>
              <a:rPr lang="en-US" sz="1600" dirty="0">
                <a:latin typeface="Courier New" pitchFamily="49" charset="0"/>
              </a:rPr>
              <a:t>+= a[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</a:t>
            </a:r>
            <a:r>
              <a:rPr lang="en-US" sz="1600" dirty="0" smtClean="0">
                <a:latin typeface="Courier New" pitchFamily="49" charset="0"/>
              </a:rPr>
              <a:t>k] * b[k*n + j];</a:t>
            </a: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6875" y="5562599"/>
            <a:ext cx="7896225" cy="77152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Miss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 smtClean="0"/>
              <a:t>Assume: </a:t>
            </a:r>
          </a:p>
          <a:p>
            <a:pPr lvl="1"/>
            <a:r>
              <a:rPr lang="en-US" dirty="0" smtClean="0"/>
              <a:t>Matrix elements are doubles</a:t>
            </a:r>
          </a:p>
          <a:p>
            <a:pPr lvl="1"/>
            <a:r>
              <a:rPr lang="en-US" dirty="0" smtClean="0"/>
              <a:t>Cache block = 8 doubles</a:t>
            </a:r>
          </a:p>
          <a:p>
            <a:pPr lvl="1"/>
            <a:r>
              <a:rPr lang="en-US" dirty="0" smtClean="0"/>
              <a:t>Cache size C &lt;&lt; </a:t>
            </a:r>
            <a:r>
              <a:rPr lang="en-US" i="1" dirty="0" smtClean="0"/>
              <a:t>n </a:t>
            </a:r>
            <a:r>
              <a:rPr lang="en-US" dirty="0" smtClean="0"/>
              <a:t>(much smaller than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First iteration: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/8 + n = 9</a:t>
            </a:r>
            <a:r>
              <a:rPr lang="en-US" i="1" dirty="0" smtClean="0"/>
              <a:t>n</a:t>
            </a:r>
            <a:r>
              <a:rPr lang="en-US" dirty="0" smtClean="0"/>
              <a:t>/8 misses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Afterwards </a:t>
            </a:r>
            <a:r>
              <a:rPr lang="en-US" dirty="0" smtClean="0">
                <a:solidFill>
                  <a:srgbClr val="C00000"/>
                </a:solidFill>
              </a:rPr>
              <a:t>in cache: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(schematic)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7103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3105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10367" y="36576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6741196" y="42283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95699" y="3962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925234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1484" y="3962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925234" y="36576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52578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745829" y="58285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5587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5562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929867" y="52578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5257800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2250" y="6155842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640080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 animBg="1"/>
      <p:bldP spid="22" grpId="0"/>
      <p:bldP spid="23" grpId="0" animBg="1"/>
      <p:bldP spid="26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Cache Concepts: Hit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 smtClean="0">
                <a:latin typeface="Calibri" pitchFamily="34" charset="0"/>
              </a:rPr>
              <a:t>Data in block b is needed</a:t>
            </a:r>
            <a:endParaRPr lang="en-GB" sz="2000" b="1" i="1" dirty="0"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Calibri" pitchFamily="34" charset="0"/>
              </a:rPr>
              <a:t>Request: 14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14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154670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 smtClean="0">
                <a:latin typeface="Calibri" pitchFamily="34" charset="0"/>
              </a:rPr>
              <a:t>Block b is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 smtClean="0">
                <a:solidFill>
                  <a:srgbClr val="C00000"/>
                </a:solidFill>
                <a:latin typeface="Calibri" pitchFamily="34" charset="0"/>
              </a:rPr>
              <a:t>Hit!</a:t>
            </a:r>
            <a:endParaRPr lang="en-GB" sz="2000" b="1" i="1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8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Miss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 smtClean="0"/>
              <a:t>Assume: </a:t>
            </a:r>
          </a:p>
          <a:p>
            <a:pPr lvl="1"/>
            <a:r>
              <a:rPr lang="en-US" dirty="0" smtClean="0"/>
              <a:t>Matrix elements are doubles</a:t>
            </a:r>
          </a:p>
          <a:p>
            <a:pPr lvl="1"/>
            <a:r>
              <a:rPr lang="en-US" dirty="0" smtClean="0"/>
              <a:t>Cache block = 8 doubles</a:t>
            </a:r>
          </a:p>
          <a:p>
            <a:pPr lvl="1"/>
            <a:r>
              <a:rPr lang="en-US" dirty="0" smtClean="0"/>
              <a:t>Cache size C &lt;&lt; </a:t>
            </a:r>
            <a:r>
              <a:rPr lang="en-US" i="1" dirty="0" smtClean="0"/>
              <a:t>n</a:t>
            </a:r>
            <a:r>
              <a:rPr lang="en-US" dirty="0" smtClean="0"/>
              <a:t> (much smaller than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Second iteration:</a:t>
            </a:r>
          </a:p>
          <a:p>
            <a:pPr lvl="1"/>
            <a:r>
              <a:rPr lang="en-US" dirty="0" smtClean="0"/>
              <a:t>Again:</a:t>
            </a:r>
            <a:br>
              <a:rPr lang="en-US" dirty="0" smtClean="0"/>
            </a:br>
            <a:r>
              <a:rPr lang="en-US" i="1" dirty="0" smtClean="0"/>
              <a:t>n</a:t>
            </a:r>
            <a:r>
              <a:rPr lang="en-US" dirty="0" smtClean="0"/>
              <a:t>/8 + </a:t>
            </a:r>
            <a:r>
              <a:rPr lang="en-US" i="1" dirty="0" smtClean="0"/>
              <a:t>n</a:t>
            </a:r>
            <a:r>
              <a:rPr lang="en-US" dirty="0" smtClean="0"/>
              <a:t> = 9</a:t>
            </a:r>
            <a:r>
              <a:rPr lang="en-US" i="1" dirty="0" smtClean="0"/>
              <a:t>n</a:t>
            </a:r>
            <a:r>
              <a:rPr lang="en-US" dirty="0" smtClean="0"/>
              <a:t>/8 misses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Total misses:</a:t>
            </a:r>
          </a:p>
          <a:p>
            <a:pPr lvl="1"/>
            <a:r>
              <a:rPr lang="en-US" dirty="0" smtClean="0"/>
              <a:t>9</a:t>
            </a:r>
            <a:r>
              <a:rPr lang="en-US" i="1" dirty="0" smtClean="0"/>
              <a:t>n</a:t>
            </a:r>
            <a:r>
              <a:rPr lang="en-US" dirty="0" smtClean="0"/>
              <a:t>/8 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= (9/8) 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3654624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836039" y="4225329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39872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395942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04732" y="3654624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3654623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8266" y="4552665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479762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Blocked Matrix Multiplication</a:t>
            </a:r>
            <a:endParaRPr lang="en-US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143000"/>
            <a:ext cx="8839200" cy="3536865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c = (double *) </a:t>
            </a:r>
            <a:r>
              <a:rPr lang="en-US" sz="1600" dirty="0" err="1" smtClean="0">
                <a:latin typeface="Courier New" pitchFamily="49" charset="0"/>
              </a:rPr>
              <a:t>calloc</a:t>
            </a:r>
            <a:r>
              <a:rPr lang="en-US" sz="1600" dirty="0" smtClean="0">
                <a:latin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</a:rPr>
              <a:t>sizeof</a:t>
            </a:r>
            <a:r>
              <a:rPr lang="en-US" sz="1600" dirty="0" smtClean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 smtClean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solidFill>
                  <a:srgbClr val="990000"/>
                </a:solidFill>
                <a:latin typeface="Courier New" pitchFamily="49" charset="0"/>
              </a:rPr>
              <a:t>/* Multiply n x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n </a:t>
            </a:r>
            <a:r>
              <a:rPr lang="en-US" sz="1600" dirty="0" smtClean="0">
                <a:solidFill>
                  <a:srgbClr val="990000"/>
                </a:solidFill>
                <a:latin typeface="Courier New" pitchFamily="49" charset="0"/>
              </a:rPr>
              <a:t>matrices a and b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*/</a:t>
            </a: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void </a:t>
            </a:r>
            <a:r>
              <a:rPr lang="en-US" sz="1600" dirty="0" err="1" smtClean="0">
                <a:latin typeface="Courier New" pitchFamily="49" charset="0"/>
              </a:rPr>
              <a:t>mmm</a:t>
            </a:r>
            <a:r>
              <a:rPr lang="en-US" sz="1600" dirty="0" smtClean="0">
                <a:latin typeface="Courier New" pitchFamily="49" charset="0"/>
              </a:rPr>
              <a:t>(double </a:t>
            </a:r>
            <a:r>
              <a:rPr lang="en-US" sz="1600" dirty="0">
                <a:latin typeface="Courier New" pitchFamily="49" charset="0"/>
              </a:rPr>
              <a:t>*a, double *b, </a:t>
            </a:r>
            <a:r>
              <a:rPr lang="en-US" sz="1600" dirty="0" smtClean="0">
                <a:latin typeface="Courier New" pitchFamily="49" charset="0"/>
              </a:rPr>
              <a:t>double *c,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n</a:t>
            </a:r>
            <a:r>
              <a:rPr lang="en-US" sz="1600" dirty="0">
                <a:latin typeface="Courier New" pitchFamily="49" charset="0"/>
              </a:rPr>
              <a:t>) {</a:t>
            </a: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   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 smtClean="0">
                <a:latin typeface="Courier New" pitchFamily="49" charset="0"/>
              </a:rPr>
              <a:t>j, k;</a:t>
            </a: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 smtClean="0">
                <a:latin typeface="Courier New" pitchFamily="49" charset="0"/>
              </a:rPr>
              <a:t>i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0; </a:t>
            </a:r>
            <a:r>
              <a:rPr lang="en-US" sz="1600" dirty="0" err="1" smtClean="0">
                <a:latin typeface="Courier New" pitchFamily="49" charset="0"/>
              </a:rPr>
              <a:t>i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&lt; n; </a:t>
            </a:r>
            <a:r>
              <a:rPr lang="en-US" sz="1600" dirty="0" err="1" smtClean="0">
                <a:latin typeface="Courier New" pitchFamily="49" charset="0"/>
              </a:rPr>
              <a:t>i</a:t>
            </a:r>
            <a:r>
              <a:rPr lang="en-US" sz="1600" dirty="0" smtClean="0">
                <a:latin typeface="Courier New" pitchFamily="49" charset="0"/>
              </a:rPr>
              <a:t>+=B)</a:t>
            </a: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</a:t>
            </a:r>
            <a:r>
              <a:rPr lang="en-US" sz="1600" dirty="0" smtClean="0">
                <a:latin typeface="Courier New" pitchFamily="49" charset="0"/>
              </a:rPr>
              <a:t>j </a:t>
            </a:r>
            <a:r>
              <a:rPr lang="en-US" sz="1600" dirty="0">
                <a:latin typeface="Courier New" pitchFamily="49" charset="0"/>
              </a:rPr>
              <a:t>= 0; </a:t>
            </a:r>
            <a:r>
              <a:rPr lang="en-US" sz="1600" dirty="0" smtClean="0">
                <a:latin typeface="Courier New" pitchFamily="49" charset="0"/>
              </a:rPr>
              <a:t>j </a:t>
            </a:r>
            <a:r>
              <a:rPr lang="en-US" sz="1600" dirty="0">
                <a:latin typeface="Courier New" pitchFamily="49" charset="0"/>
              </a:rPr>
              <a:t>&lt; n; </a:t>
            </a:r>
            <a:r>
              <a:rPr lang="en-US" sz="1600" dirty="0" smtClean="0">
                <a:latin typeface="Courier New" pitchFamily="49" charset="0"/>
              </a:rPr>
              <a:t>j+=B)</a:t>
            </a: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             for (k = 0; k &lt; n; k+=B)</a:t>
            </a: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		 </a:t>
            </a:r>
            <a:r>
              <a:rPr lang="en-US" sz="1600" dirty="0" smtClean="0">
                <a:solidFill>
                  <a:srgbClr val="990000"/>
                </a:solidFill>
                <a:latin typeface="Courier New" pitchFamily="49" charset="0"/>
              </a:rPr>
              <a:t>/* B x B mini matrix multiplications */</a:t>
            </a: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                  for (i1 = </a:t>
            </a:r>
            <a:r>
              <a:rPr lang="en-US" sz="1600" dirty="0" err="1" smtClean="0">
                <a:latin typeface="Courier New" pitchFamily="49" charset="0"/>
              </a:rPr>
              <a:t>i</a:t>
            </a:r>
            <a:r>
              <a:rPr lang="en-US" sz="1600" dirty="0" smtClean="0">
                <a:latin typeface="Courier New" pitchFamily="49" charset="0"/>
              </a:rPr>
              <a:t>; i1 &lt; </a:t>
            </a:r>
            <a:r>
              <a:rPr lang="en-US" sz="1600" dirty="0" err="1" smtClean="0">
                <a:latin typeface="Courier New" pitchFamily="49" charset="0"/>
              </a:rPr>
              <a:t>i+B</a:t>
            </a:r>
            <a:r>
              <a:rPr lang="en-US" sz="1600" dirty="0" smtClean="0">
                <a:latin typeface="Courier New" pitchFamily="49" charset="0"/>
              </a:rPr>
              <a:t>; i1++)</a:t>
            </a:r>
          </a:p>
          <a:p>
            <a:r>
              <a:rPr lang="en-US" sz="1600" dirty="0" smtClean="0">
                <a:latin typeface="Courier New" pitchFamily="49" charset="0"/>
              </a:rPr>
              <a:t>                      for (j1 = j; j1 &lt; </a:t>
            </a:r>
            <a:r>
              <a:rPr lang="en-US" sz="1600" dirty="0" err="1" smtClean="0">
                <a:latin typeface="Courier New" pitchFamily="49" charset="0"/>
              </a:rPr>
              <a:t>j+B</a:t>
            </a:r>
            <a:r>
              <a:rPr lang="en-US" sz="1600" dirty="0" smtClean="0">
                <a:latin typeface="Courier New" pitchFamily="49" charset="0"/>
              </a:rPr>
              <a:t>; j1++)</a:t>
            </a:r>
          </a:p>
          <a:p>
            <a:r>
              <a:rPr lang="en-US" sz="1600" dirty="0" smtClean="0">
                <a:latin typeface="Courier New" pitchFamily="49" charset="0"/>
              </a:rPr>
              <a:t>                          for (k1 = k; k1 &lt; </a:t>
            </a:r>
            <a:r>
              <a:rPr lang="en-US" sz="1600" dirty="0" err="1" smtClean="0">
                <a:latin typeface="Courier New" pitchFamily="49" charset="0"/>
              </a:rPr>
              <a:t>k+B</a:t>
            </a:r>
            <a:r>
              <a:rPr lang="en-US" sz="1600" smtClean="0">
                <a:latin typeface="Courier New" pitchFamily="49" charset="0"/>
              </a:rPr>
              <a:t>; k1++)</a:t>
            </a: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</a:t>
            </a:r>
            <a:r>
              <a:rPr lang="en-US" sz="1600" dirty="0" smtClean="0">
                <a:latin typeface="Courier New" pitchFamily="49" charset="0"/>
              </a:rPr>
              <a:t>                  c[i1*n+j1] </a:t>
            </a:r>
            <a:r>
              <a:rPr lang="en-US" sz="1600" dirty="0">
                <a:latin typeface="Courier New" pitchFamily="49" charset="0"/>
              </a:rPr>
              <a:t>+= </a:t>
            </a:r>
            <a:r>
              <a:rPr lang="en-US" sz="1600" dirty="0" smtClean="0">
                <a:latin typeface="Courier New" pitchFamily="49" charset="0"/>
              </a:rPr>
              <a:t>a[i1*n </a:t>
            </a:r>
            <a:r>
              <a:rPr lang="en-US" sz="1600" dirty="0">
                <a:latin typeface="Courier New" pitchFamily="49" charset="0"/>
              </a:rPr>
              <a:t>+ </a:t>
            </a:r>
            <a:r>
              <a:rPr lang="en-US" sz="1600" dirty="0" smtClean="0">
                <a:latin typeface="Courier New" pitchFamily="49" charset="0"/>
              </a:rPr>
              <a:t>k1]*b[k1*n + j1];</a:t>
            </a: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46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848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587323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4196" y="46598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9997" y="5474368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95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5782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=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143000" y="5969001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287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3864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284665" y="59436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5400000">
            <a:off x="3996268" y="5638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5400000">
            <a:off x="2848242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3085309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23841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26127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30"/>
          <p:cNvGrpSpPr/>
          <p:nvPr/>
        </p:nvGrpSpPr>
        <p:grpSpPr>
          <a:xfrm rot="5400000">
            <a:off x="4207934" y="5647267"/>
            <a:ext cx="702734" cy="228600"/>
            <a:chOff x="2650069" y="6316133"/>
            <a:chExt cx="702734" cy="228600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TextBox 31"/>
          <p:cNvSpPr txBox="1"/>
          <p:nvPr/>
        </p:nvSpPr>
        <p:spPr>
          <a:xfrm>
            <a:off x="3756917" y="6488668"/>
            <a:ext cx="16278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34" name="Straight Arrow Connector 33"/>
          <p:cNvCxnSpPr>
            <a:stCxn id="32" idx="0"/>
            <a:endCxn id="20" idx="3"/>
          </p:cNvCxnSpPr>
          <p:nvPr/>
        </p:nvCxnSpPr>
        <p:spPr bwMode="auto">
          <a:xfrm flipH="1" flipV="1">
            <a:off x="4567768" y="6324600"/>
            <a:ext cx="3090" cy="1640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7010400" y="4343400"/>
            <a:ext cx="2036948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bmm.c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Miss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 smtClean="0"/>
              <a:t>Assume: </a:t>
            </a:r>
          </a:p>
          <a:p>
            <a:pPr lvl="1"/>
            <a:r>
              <a:rPr lang="en-US" dirty="0" smtClean="0"/>
              <a:t>Cache block = 8 doubles</a:t>
            </a:r>
          </a:p>
          <a:p>
            <a:pPr lvl="1"/>
            <a:r>
              <a:rPr lang="en-US" dirty="0" smtClean="0"/>
              <a:t>Cache size C &lt;&lt; </a:t>
            </a:r>
            <a:r>
              <a:rPr lang="en-US" i="1" dirty="0" smtClean="0"/>
              <a:t>n</a:t>
            </a:r>
            <a:r>
              <a:rPr lang="en-US" dirty="0" smtClean="0"/>
              <a:t> (much smaller than n)</a:t>
            </a:r>
          </a:p>
          <a:p>
            <a:pPr lvl="1"/>
            <a:r>
              <a:rPr lang="en-US" dirty="0" smtClean="0"/>
              <a:t>Three blocks       fit into cache: 3B</a:t>
            </a:r>
            <a:r>
              <a:rPr lang="en-US" baseline="30000" dirty="0" smtClean="0"/>
              <a:t>2</a:t>
            </a:r>
            <a:r>
              <a:rPr lang="en-US" dirty="0" smtClean="0"/>
              <a:t> &lt; C</a:t>
            </a:r>
          </a:p>
          <a:p>
            <a:endParaRPr lang="en-US" dirty="0" smtClean="0"/>
          </a:p>
          <a:p>
            <a:r>
              <a:rPr lang="en-US" dirty="0" smtClean="0"/>
              <a:t>First (block) iteration:</a:t>
            </a:r>
          </a:p>
          <a:p>
            <a:pPr lvl="1"/>
            <a:r>
              <a:rPr lang="en-US" dirty="0" smtClean="0"/>
              <a:t>B</a:t>
            </a:r>
            <a:r>
              <a:rPr lang="en-US" baseline="30000" dirty="0" smtClean="0"/>
              <a:t>2</a:t>
            </a:r>
            <a:r>
              <a:rPr lang="en-US" dirty="0" smtClean="0"/>
              <a:t>/8 misses for each block</a:t>
            </a:r>
          </a:p>
          <a:p>
            <a:pPr lvl="1"/>
            <a:r>
              <a:rPr lang="en-US" dirty="0" smtClean="0"/>
              <a:t>2</a:t>
            </a:r>
            <a:r>
              <a:rPr lang="en-US" i="1" dirty="0" smtClean="0"/>
              <a:t>n</a:t>
            </a:r>
            <a:r>
              <a:rPr lang="en-US" dirty="0" smtClean="0"/>
              <a:t>/B x B</a:t>
            </a:r>
            <a:r>
              <a:rPr lang="en-US" baseline="30000" dirty="0" smtClean="0"/>
              <a:t>2</a:t>
            </a:r>
            <a:r>
              <a:rPr lang="en-US" dirty="0" smtClean="0"/>
              <a:t>/8 = </a:t>
            </a:r>
            <a:r>
              <a:rPr lang="en-US" dirty="0" err="1" smtClean="0"/>
              <a:t>nB</a:t>
            </a:r>
            <a:r>
              <a:rPr lang="en-US" dirty="0" smtClean="0"/>
              <a:t>/4</a:t>
            </a:r>
            <a:br>
              <a:rPr lang="en-US" dirty="0" smtClean="0"/>
            </a:br>
            <a:r>
              <a:rPr lang="en-US" dirty="0" smtClean="0"/>
              <a:t>(omitting matrix c)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Afterwards in cache</a:t>
            </a:r>
            <a:br>
              <a:rPr lang="en-US" dirty="0" smtClean="0"/>
            </a:br>
            <a:r>
              <a:rPr lang="en-US" dirty="0" smtClean="0"/>
              <a:t>(schematic)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5867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5867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114800" y="55626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55607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029618" y="6019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241284" y="60282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814083" y="5552267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85265" y="40386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x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=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1148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899933" y="37319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5400000">
            <a:off x="7010400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rot="5400000">
            <a:off x="6463510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5400000">
            <a:off x="6700577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rot="5400000">
            <a:off x="59994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rot="5400000">
            <a:off x="62280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30"/>
          <p:cNvGrpSpPr/>
          <p:nvPr/>
        </p:nvGrpSpPr>
        <p:grpSpPr>
          <a:xfrm rot="5400000">
            <a:off x="7230692" y="4199467"/>
            <a:ext cx="702734" cy="228600"/>
            <a:chOff x="2650069" y="6316133"/>
            <a:chExt cx="702734" cy="228600"/>
          </a:xfrm>
        </p:grpSpPr>
        <p:cxnSp>
          <p:nvCxnSpPr>
            <p:cNvPr id="68" name="Straight Connector 67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2" name="TextBox 71"/>
          <p:cNvSpPr txBox="1"/>
          <p:nvPr/>
        </p:nvSpPr>
        <p:spPr>
          <a:xfrm>
            <a:off x="7058918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73" name="Straight Arrow Connector 72"/>
          <p:cNvCxnSpPr/>
          <p:nvPr/>
        </p:nvCxnSpPr>
        <p:spPr bwMode="auto">
          <a:xfrm rot="16200000" flipV="1">
            <a:off x="7354845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latin typeface="Calibri" pitchFamily="34" charset="0"/>
              </a:rPr>
              <a:t>n</a:t>
            </a:r>
            <a:r>
              <a:rPr lang="en-US" sz="1800" dirty="0" smtClean="0">
                <a:latin typeface="Calibri" pitchFamily="34" charset="0"/>
              </a:rPr>
              <a:t>/B blocks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7488157" y="6493935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16138" y="5560734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/>
      <p:bldP spid="32" grpId="0" animBg="1"/>
      <p:bldP spid="33" grpId="0"/>
      <p:bldP spid="34" grpId="0" animBg="1"/>
      <p:bldP spid="37" grpId="0" animBg="1"/>
      <p:bldP spid="38" grpId="0" animBg="1"/>
      <p:bldP spid="53" grpId="0" animBg="1"/>
      <p:bldP spid="48" grpId="0" animBg="1"/>
      <p:bldP spid="4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Miss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5343525"/>
          </a:xfrm>
        </p:spPr>
        <p:txBody>
          <a:bodyPr/>
          <a:lstStyle/>
          <a:p>
            <a:r>
              <a:rPr lang="en-US" dirty="0" smtClean="0"/>
              <a:t>Assume: </a:t>
            </a:r>
          </a:p>
          <a:p>
            <a:pPr lvl="1"/>
            <a:r>
              <a:rPr lang="en-US" dirty="0" smtClean="0"/>
              <a:t>Cache block = 8 doubles</a:t>
            </a:r>
          </a:p>
          <a:p>
            <a:pPr lvl="1"/>
            <a:r>
              <a:rPr lang="en-US" dirty="0" smtClean="0"/>
              <a:t>Cache size C &lt;&lt; </a:t>
            </a:r>
            <a:r>
              <a:rPr lang="en-US" i="1" dirty="0" smtClean="0"/>
              <a:t>n</a:t>
            </a:r>
            <a:r>
              <a:rPr lang="en-US" dirty="0" smtClean="0"/>
              <a:t> (much smaller than n)</a:t>
            </a:r>
          </a:p>
          <a:p>
            <a:pPr lvl="1"/>
            <a:r>
              <a:rPr lang="en-US" dirty="0" smtClean="0"/>
              <a:t>Three blocks       fit into cache: 3B</a:t>
            </a:r>
            <a:r>
              <a:rPr lang="en-US" baseline="30000" dirty="0" smtClean="0"/>
              <a:t>2</a:t>
            </a:r>
            <a:r>
              <a:rPr lang="en-US" dirty="0" smtClean="0"/>
              <a:t> &lt; C</a:t>
            </a:r>
          </a:p>
          <a:p>
            <a:endParaRPr lang="en-US" dirty="0" smtClean="0"/>
          </a:p>
          <a:p>
            <a:r>
              <a:rPr lang="en-US" dirty="0" smtClean="0"/>
              <a:t>Second (block) iteration:</a:t>
            </a:r>
          </a:p>
          <a:p>
            <a:pPr lvl="1"/>
            <a:r>
              <a:rPr lang="en-US" dirty="0" smtClean="0"/>
              <a:t>Same as first iteration</a:t>
            </a:r>
          </a:p>
          <a:p>
            <a:pPr lvl="1"/>
            <a:r>
              <a:rPr lang="en-US" dirty="0" smtClean="0"/>
              <a:t>2</a:t>
            </a:r>
            <a:r>
              <a:rPr lang="en-US" i="1" dirty="0" smtClean="0"/>
              <a:t>n</a:t>
            </a:r>
            <a:r>
              <a:rPr lang="en-US" dirty="0" smtClean="0"/>
              <a:t>/B x B</a:t>
            </a:r>
            <a:r>
              <a:rPr lang="en-US" baseline="30000" dirty="0" smtClean="0"/>
              <a:t>2</a:t>
            </a:r>
            <a:r>
              <a:rPr lang="en-US" dirty="0" smtClean="0"/>
              <a:t>/8 = </a:t>
            </a:r>
            <a:r>
              <a:rPr lang="en-US" i="1" dirty="0" err="1" smtClean="0"/>
              <a:t>n</a:t>
            </a:r>
            <a:r>
              <a:rPr lang="en-US" dirty="0" err="1" smtClean="0"/>
              <a:t>B</a:t>
            </a:r>
            <a:r>
              <a:rPr lang="en-US" dirty="0" smtClean="0"/>
              <a:t>/4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Total misses:</a:t>
            </a:r>
          </a:p>
          <a:p>
            <a:pPr lvl="1"/>
            <a:r>
              <a:rPr lang="en-US" i="1" dirty="0" err="1" smtClean="0"/>
              <a:t>n</a:t>
            </a:r>
            <a:r>
              <a:rPr lang="en-US" dirty="0" err="1" smtClean="0"/>
              <a:t>B</a:t>
            </a:r>
            <a:r>
              <a:rPr lang="en-US" dirty="0" smtClean="0"/>
              <a:t>/4 * (</a:t>
            </a:r>
            <a:r>
              <a:rPr lang="en-US" i="1" dirty="0" smtClean="0"/>
              <a:t>n</a:t>
            </a:r>
            <a:r>
              <a:rPr lang="en-US" dirty="0" smtClean="0"/>
              <a:t>/B)</a:t>
            </a:r>
            <a:r>
              <a:rPr lang="en-US" baseline="30000" dirty="0" smtClean="0"/>
              <a:t>2</a:t>
            </a:r>
            <a:r>
              <a:rPr lang="en-US" dirty="0" smtClean="0"/>
              <a:t> = 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/(4B)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400451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3434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374056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264401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476067" y="41994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7016583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 bwMode="auto">
          <a:xfrm rot="16200000" flipV="1">
            <a:off x="7638479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51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alibri" pitchFamily="34" charset="0"/>
              </a:rPr>
              <a:t>n/B blocks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blocking: (9/8) 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</a:p>
          <a:p>
            <a:r>
              <a:rPr lang="en-US" dirty="0" smtClean="0"/>
              <a:t>Blocking: 1/(4B) 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Suggest largest possible block size B, but limit 3B</a:t>
            </a:r>
            <a:r>
              <a:rPr lang="en-US" baseline="30000" dirty="0" smtClean="0"/>
              <a:t>2</a:t>
            </a:r>
            <a:r>
              <a:rPr lang="en-US" dirty="0" smtClean="0"/>
              <a:t> &lt; C!</a:t>
            </a:r>
            <a:endParaRPr lang="en-US" sz="2000" b="0" dirty="0" smtClean="0"/>
          </a:p>
          <a:p>
            <a:endParaRPr lang="en-US" dirty="0" smtClean="0"/>
          </a:p>
          <a:p>
            <a:r>
              <a:rPr lang="en-US" dirty="0" smtClean="0"/>
              <a:t>Reason for dramatic difference:</a:t>
            </a:r>
          </a:p>
          <a:p>
            <a:pPr lvl="1"/>
            <a:r>
              <a:rPr lang="en-US" dirty="0" smtClean="0"/>
              <a:t>Matrix multiplication has inherent temporal locality:</a:t>
            </a:r>
          </a:p>
          <a:p>
            <a:pPr lvl="2"/>
            <a:r>
              <a:rPr lang="en-US" dirty="0" smtClean="0"/>
              <a:t>Input data: 3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, computation 2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</a:p>
          <a:p>
            <a:pPr lvl="2"/>
            <a:r>
              <a:rPr lang="en-US" dirty="0" smtClean="0"/>
              <a:t>Every array elements used O(</a:t>
            </a:r>
            <a:r>
              <a:rPr lang="en-US" i="1" dirty="0" smtClean="0"/>
              <a:t>n</a:t>
            </a:r>
            <a:r>
              <a:rPr lang="en-US" dirty="0" smtClean="0"/>
              <a:t>) times!</a:t>
            </a:r>
          </a:p>
          <a:p>
            <a:pPr lvl="1"/>
            <a:r>
              <a:rPr lang="en-US" dirty="0" smtClean="0"/>
              <a:t>But program has to be written properly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Summary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Cache memories can have significant performance impact</a:t>
            </a:r>
          </a:p>
          <a:p>
            <a:endParaRPr lang="en-US" dirty="0" smtClean="0"/>
          </a:p>
          <a:p>
            <a:r>
              <a:rPr lang="en-US" dirty="0" smtClean="0"/>
              <a:t>You can write your programs to exploit this!</a:t>
            </a:r>
          </a:p>
          <a:p>
            <a:pPr lvl="1"/>
            <a:r>
              <a:rPr lang="en-US" dirty="0" smtClean="0"/>
              <a:t>Focus on the inner loops, where bulk of computations and memory accesses occur. </a:t>
            </a:r>
          </a:p>
          <a:p>
            <a:pPr lvl="1"/>
            <a:r>
              <a:rPr lang="en-US" dirty="0" smtClean="0"/>
              <a:t>Try to maximize spatial locality by reading data objects with sequentially with stride 1.</a:t>
            </a:r>
          </a:p>
          <a:p>
            <a:pPr lvl="1"/>
            <a:r>
              <a:rPr lang="en-US" dirty="0" smtClean="0"/>
              <a:t>Try to maximize temporal locality by using a data object as often as possible once it’s read from memory.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6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Cache Concepts: Miss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 smtClean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 smtClean="0">
                <a:latin typeface="Calibri" pitchFamily="34" charset="0"/>
              </a:rPr>
              <a:t>Data in block b is needed</a:t>
            </a:r>
            <a:endParaRPr lang="en-GB" sz="2000" b="1" i="1" dirty="0"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Calibri" pitchFamily="34" charset="0"/>
              </a:rPr>
              <a:t>Request: 12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569847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 smtClean="0">
                <a:latin typeface="Calibri" pitchFamily="34" charset="0"/>
              </a:rPr>
              <a:t>Block b is not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 smtClean="0">
                <a:solidFill>
                  <a:srgbClr val="C00000"/>
                </a:solidFill>
                <a:latin typeface="Calibri" pitchFamily="34" charset="0"/>
              </a:rPr>
              <a:t>Miss!</a:t>
            </a:r>
            <a:endParaRPr lang="en-GB" sz="2000" b="1" i="1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943600" y="3200400"/>
            <a:ext cx="2585173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 smtClean="0">
                <a:latin typeface="Calibri" pitchFamily="34" charset="0"/>
              </a:rPr>
              <a:t>Block b is fetched from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 smtClean="0">
                <a:latin typeface="Calibri" pitchFamily="34" charset="0"/>
              </a:rPr>
              <a:t>memory</a:t>
            </a:r>
            <a:endParaRPr lang="en-GB" sz="2000" b="1" i="1" dirty="0"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97172" y="3395246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Calibri" pitchFamily="34" charset="0"/>
              </a:rPr>
              <a:t>Request: 12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12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12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8956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Calibri" pitchFamily="34" charset="0"/>
              </a:rPr>
              <a:t>12</a:t>
            </a:r>
          </a:p>
        </p:txBody>
      </p:sp>
      <p:sp>
        <p:nvSpPr>
          <p:cNvPr id="42" name="Text Box 29"/>
          <p:cNvSpPr txBox="1">
            <a:spLocks noChangeArrowheads="1"/>
          </p:cNvSpPr>
          <p:nvPr/>
        </p:nvSpPr>
        <p:spPr bwMode="auto">
          <a:xfrm>
            <a:off x="5943600" y="4191000"/>
            <a:ext cx="2810939" cy="17535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 smtClean="0">
                <a:latin typeface="Calibri" pitchFamily="34" charset="0"/>
              </a:rPr>
              <a:t>Block b is stored in cache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 smtClean="0">
                <a:solidFill>
                  <a:srgbClr val="C00000"/>
                </a:solidFill>
                <a:latin typeface="Calibri" pitchFamily="34" charset="0"/>
              </a:rPr>
              <a:t>Placement policy:</a:t>
            </a:r>
            <a:r>
              <a:rPr lang="en-GB" sz="1800" b="0" dirty="0" smtClean="0">
                <a:latin typeface="Calibri" pitchFamily="34" charset="0"/>
              </a:rPr>
              <a:t/>
            </a:r>
            <a:br>
              <a:rPr lang="en-GB" sz="1800" b="0" dirty="0" smtClean="0">
                <a:latin typeface="Calibri" pitchFamily="34" charset="0"/>
              </a:rPr>
            </a:br>
            <a:r>
              <a:rPr lang="en-GB" sz="1800" b="0" dirty="0" smtClean="0">
                <a:latin typeface="Calibri" pitchFamily="34" charset="0"/>
              </a:rPr>
              <a:t>determines where b goes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 smtClean="0">
                <a:solidFill>
                  <a:srgbClr val="C00000"/>
                </a:solidFill>
                <a:latin typeface="Calibri" pitchFamily="34" charset="0"/>
              </a:rPr>
              <a:t>Replacement policy:</a:t>
            </a:r>
            <a:br>
              <a:rPr lang="en-GB" sz="1800" b="0" dirty="0" smtClean="0">
                <a:solidFill>
                  <a:srgbClr val="C00000"/>
                </a:solidFill>
                <a:latin typeface="Calibri" pitchFamily="34" charset="0"/>
              </a:rPr>
            </a:br>
            <a:r>
              <a:rPr lang="en-GB" sz="1800" b="0" dirty="0" smtClean="0">
                <a:latin typeface="Calibri" pitchFamily="34" charset="0"/>
              </a:rPr>
              <a:t>determines which block</a:t>
            </a:r>
            <a:br>
              <a:rPr lang="en-GB" sz="1800" b="0" dirty="0" smtClean="0">
                <a:latin typeface="Calibri" pitchFamily="34" charset="0"/>
              </a:rPr>
            </a:br>
            <a:r>
              <a:rPr lang="en-GB" sz="1800" b="0" dirty="0" smtClean="0">
                <a:latin typeface="Calibri" pitchFamily="34" charset="0"/>
              </a:rPr>
              <a:t>gets evicted (victim)</a:t>
            </a:r>
            <a:endParaRPr lang="en-GB" sz="1800" b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6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/>
      <p:bldP spid="34" grpId="0"/>
      <p:bldP spid="36" grpId="0"/>
      <p:bldP spid="37" grpId="0" animBg="1"/>
      <p:bldP spid="38" grpId="0" animBg="1"/>
      <p:bldP spid="38" grpId="1" animBg="1"/>
      <p:bldP spid="39" grpId="0" animBg="1"/>
      <p:bldP spid="42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Caching Concepts: </a:t>
            </a:r>
            <a:br>
              <a:rPr lang="en-US" dirty="0" smtClean="0"/>
            </a:br>
            <a:r>
              <a:rPr lang="en-US" dirty="0" smtClean="0"/>
              <a:t>Types of Cache Misses</a:t>
            </a:r>
            <a:endParaRPr lang="en-US" dirty="0"/>
          </a:p>
        </p:txBody>
      </p:sp>
      <p:sp>
        <p:nvSpPr>
          <p:cNvPr id="13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6875" y="1733550"/>
            <a:ext cx="8518525" cy="497205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Cold (compulsory) miss</a:t>
            </a:r>
          </a:p>
          <a:p>
            <a:pPr lvl="1"/>
            <a:r>
              <a:rPr lang="en-US" dirty="0" smtClean="0"/>
              <a:t>Cold misses occur because the cache is empty.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Conflict miss</a:t>
            </a:r>
          </a:p>
          <a:p>
            <a:pPr lvl="1"/>
            <a:r>
              <a:rPr lang="en-US" dirty="0" smtClean="0"/>
              <a:t>Most caches limit blocks at level k+1 to a small subset (sometimes a singleton) of the block positions at level </a:t>
            </a:r>
            <a:r>
              <a:rPr lang="en-US" dirty="0" err="1" smtClean="0"/>
              <a:t>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E.g. Block </a:t>
            </a:r>
            <a:r>
              <a:rPr lang="en-US" dirty="0" err="1" smtClean="0"/>
              <a:t>i</a:t>
            </a:r>
            <a:r>
              <a:rPr lang="en-US" dirty="0" smtClean="0"/>
              <a:t> at level k+1 must be placed in block (</a:t>
            </a:r>
            <a:r>
              <a:rPr lang="en-US" dirty="0" err="1" smtClean="0"/>
              <a:t>i</a:t>
            </a:r>
            <a:r>
              <a:rPr lang="en-US" dirty="0" smtClean="0"/>
              <a:t> mod 4) at level </a:t>
            </a:r>
            <a:r>
              <a:rPr lang="en-US" dirty="0" err="1" smtClean="0"/>
              <a:t>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Conflict misses occur when the level </a:t>
            </a:r>
            <a:r>
              <a:rPr lang="en-US" dirty="0" err="1" smtClean="0"/>
              <a:t>k</a:t>
            </a:r>
            <a:r>
              <a:rPr lang="en-US" dirty="0" smtClean="0"/>
              <a:t> cache is large enough, but multiple data objects all map to the same level </a:t>
            </a:r>
            <a:r>
              <a:rPr lang="en-US" dirty="0" err="1" smtClean="0"/>
              <a:t>k</a:t>
            </a:r>
            <a:r>
              <a:rPr lang="en-US" dirty="0" smtClean="0"/>
              <a:t> block.</a:t>
            </a:r>
          </a:p>
          <a:p>
            <a:pPr lvl="2"/>
            <a:r>
              <a:rPr lang="en-US" dirty="0" smtClean="0"/>
              <a:t>E.g. Referencing blocks 0, 8, 0, 8, 0, 8, ... would miss every time.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Capacity miss</a:t>
            </a:r>
          </a:p>
          <a:p>
            <a:pPr lvl="1"/>
            <a:r>
              <a:rPr lang="en-US" dirty="0" smtClean="0"/>
              <a:t>Occurs when the set of active cache blocks (</a:t>
            </a:r>
            <a:r>
              <a:rPr lang="en-US" dirty="0" smtClean="0">
                <a:solidFill>
                  <a:srgbClr val="C00000"/>
                </a:solidFill>
              </a:rPr>
              <a:t>working set</a:t>
            </a:r>
            <a:r>
              <a:rPr lang="en-US" dirty="0" smtClean="0"/>
              <a:t>) is larger than the cache.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8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23"/>
          <p:cNvSpPr>
            <a:spLocks noChangeAspect="1" noChangeArrowheads="1"/>
          </p:cNvSpPr>
          <p:nvPr/>
        </p:nvSpPr>
        <p:spPr bwMode="auto">
          <a:xfrm>
            <a:off x="1196975" y="4279900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187423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Memories</a:t>
            </a:r>
            <a:endParaRPr lang="en-US" dirty="0"/>
          </a:p>
        </p:txBody>
      </p:sp>
      <p:sp>
        <p:nvSpPr>
          <p:cNvPr id="187424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 smtClean="0">
                <a:solidFill>
                  <a:srgbClr val="C00000"/>
                </a:solidFill>
              </a:rPr>
              <a:t>ache memories </a:t>
            </a:r>
            <a:r>
              <a:rPr lang="en-US" dirty="0" smtClean="0"/>
              <a:t>are small, fast SRAM-based memories managed automatically in hardware</a:t>
            </a:r>
          </a:p>
          <a:p>
            <a:pPr lvl="1"/>
            <a:r>
              <a:rPr lang="en-US" dirty="0" smtClean="0"/>
              <a:t>Hold frequently accessed blocks of main memory</a:t>
            </a:r>
          </a:p>
          <a:p>
            <a:r>
              <a:rPr lang="en-US" dirty="0" smtClean="0"/>
              <a:t>CPU looks first for data in cache</a:t>
            </a:r>
          </a:p>
          <a:p>
            <a:r>
              <a:rPr lang="en-US" dirty="0" smtClean="0"/>
              <a:t>Typical system structure:</a:t>
            </a:r>
            <a:endParaRPr lang="en-US" dirty="0"/>
          </a:p>
        </p:txBody>
      </p:sp>
      <p:sp>
        <p:nvSpPr>
          <p:cNvPr id="33" name="Rectangle 146"/>
          <p:cNvSpPr>
            <a:spLocks noChangeAspect="1" noChangeArrowheads="1"/>
          </p:cNvSpPr>
          <p:nvPr/>
        </p:nvSpPr>
        <p:spPr bwMode="auto">
          <a:xfrm>
            <a:off x="7258050" y="5653087"/>
            <a:ext cx="819150" cy="823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Main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34" name="AutoShape 201"/>
          <p:cNvSpPr>
            <a:spLocks noChangeAspect="1" noChangeArrowheads="1"/>
          </p:cNvSpPr>
          <p:nvPr/>
        </p:nvSpPr>
        <p:spPr bwMode="auto">
          <a:xfrm>
            <a:off x="5884863" y="5789612"/>
            <a:ext cx="1344612" cy="481013"/>
          </a:xfrm>
          <a:prstGeom prst="leftRightArrow">
            <a:avLst>
              <a:gd name="adj1" fmla="val 50000"/>
              <a:gd name="adj2" fmla="val 5590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5" name="Rectangle 202"/>
          <p:cNvSpPr>
            <a:spLocks noChangeAspect="1" noChangeArrowheads="1"/>
          </p:cNvSpPr>
          <p:nvPr/>
        </p:nvSpPr>
        <p:spPr bwMode="auto">
          <a:xfrm>
            <a:off x="5060950" y="5818187"/>
            <a:ext cx="81915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I/O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bridge</a:t>
            </a:r>
          </a:p>
        </p:txBody>
      </p:sp>
      <p:sp>
        <p:nvSpPr>
          <p:cNvPr id="37" name="Rectangle 206"/>
          <p:cNvSpPr>
            <a:spLocks noChangeAspect="1" noChangeArrowheads="1"/>
          </p:cNvSpPr>
          <p:nvPr/>
        </p:nvSpPr>
        <p:spPr bwMode="auto">
          <a:xfrm>
            <a:off x="1349375" y="5818187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/>
          <p:cNvSpPr>
            <a:spLocks noChangeAspect="1" noChangeArrowheads="1"/>
          </p:cNvSpPr>
          <p:nvPr/>
        </p:nvSpPr>
        <p:spPr bwMode="auto">
          <a:xfrm>
            <a:off x="2862263" y="4622800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/>
          <p:cNvSpPr>
            <a:spLocks noChangeAspect="1" noChangeArrowheads="1"/>
          </p:cNvSpPr>
          <p:nvPr/>
        </p:nvSpPr>
        <p:spPr bwMode="auto">
          <a:xfrm>
            <a:off x="2862263" y="4760912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/>
          <p:cNvSpPr>
            <a:spLocks noChangeAspect="1" noChangeArrowheads="1"/>
          </p:cNvSpPr>
          <p:nvPr/>
        </p:nvSpPr>
        <p:spPr bwMode="auto">
          <a:xfrm>
            <a:off x="2862263" y="4897437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/>
          <p:cNvSpPr>
            <a:spLocks noChangeAspect="1" noChangeArrowheads="1"/>
          </p:cNvSpPr>
          <p:nvPr/>
        </p:nvSpPr>
        <p:spPr bwMode="auto">
          <a:xfrm>
            <a:off x="2862263" y="5035550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/>
          <p:cNvSpPr>
            <a:spLocks noChangeAspect="1" noChangeArrowheads="1"/>
          </p:cNvSpPr>
          <p:nvPr/>
        </p:nvSpPr>
        <p:spPr bwMode="auto">
          <a:xfrm>
            <a:off x="2862263" y="5172075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/>
          <p:cNvSpPr>
            <a:spLocks noChangeAspect="1" noChangeArrowheads="1"/>
          </p:cNvSpPr>
          <p:nvPr/>
        </p:nvSpPr>
        <p:spPr bwMode="auto">
          <a:xfrm>
            <a:off x="3559175" y="4622800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/>
          <p:cNvSpPr>
            <a:spLocks noChangeAspect="1" noChangeArrowheads="1"/>
          </p:cNvSpPr>
          <p:nvPr/>
        </p:nvSpPr>
        <p:spPr bwMode="auto">
          <a:xfrm flipH="1">
            <a:off x="3478213" y="4965700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/>
          <p:cNvSpPr>
            <a:spLocks noChangeAspect="1" noChangeArrowheads="1"/>
          </p:cNvSpPr>
          <p:nvPr/>
        </p:nvSpPr>
        <p:spPr bwMode="auto">
          <a:xfrm>
            <a:off x="3959225" y="4486275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/>
          <p:cNvSpPr txBox="1">
            <a:spLocks noChangeAspect="1" noChangeArrowheads="1"/>
          </p:cNvSpPr>
          <p:nvPr/>
        </p:nvSpPr>
        <p:spPr bwMode="auto">
          <a:xfrm>
            <a:off x="2594341" y="4316998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/>
          <p:cNvSpPr>
            <a:spLocks noChangeAspect="1" noChangeArrowheads="1"/>
          </p:cNvSpPr>
          <p:nvPr/>
        </p:nvSpPr>
        <p:spPr bwMode="auto">
          <a:xfrm>
            <a:off x="2928938" y="5378450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9" name="Text Box 225"/>
          <p:cNvSpPr txBox="1">
            <a:spLocks noChangeAspect="1" noChangeArrowheads="1"/>
          </p:cNvSpPr>
          <p:nvPr/>
        </p:nvSpPr>
        <p:spPr bwMode="auto">
          <a:xfrm>
            <a:off x="1174448" y="3988385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50" name="Text Box 229"/>
          <p:cNvSpPr txBox="1">
            <a:spLocks noChangeAspect="1" noChangeArrowheads="1"/>
          </p:cNvSpPr>
          <p:nvPr/>
        </p:nvSpPr>
        <p:spPr bwMode="auto">
          <a:xfrm>
            <a:off x="4650138" y="5155198"/>
            <a:ext cx="11423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System bus</a:t>
            </a:r>
          </a:p>
        </p:txBody>
      </p:sp>
      <p:sp>
        <p:nvSpPr>
          <p:cNvPr id="51" name="Line 230"/>
          <p:cNvSpPr>
            <a:spLocks noChangeAspect="1" noChangeShapeType="1"/>
          </p:cNvSpPr>
          <p:nvPr/>
        </p:nvSpPr>
        <p:spPr bwMode="auto">
          <a:xfrm flipH="1">
            <a:off x="4438650" y="5446712"/>
            <a:ext cx="619125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 Box 231"/>
          <p:cNvSpPr txBox="1">
            <a:spLocks noChangeAspect="1" noChangeArrowheads="1"/>
          </p:cNvSpPr>
          <p:nvPr/>
        </p:nvSpPr>
        <p:spPr bwMode="auto">
          <a:xfrm>
            <a:off x="5931318" y="5155198"/>
            <a:ext cx="126598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Memory bus</a:t>
            </a:r>
          </a:p>
        </p:txBody>
      </p:sp>
      <p:sp>
        <p:nvSpPr>
          <p:cNvPr id="53" name="Line 232"/>
          <p:cNvSpPr>
            <a:spLocks noChangeAspect="1" noChangeShapeType="1"/>
          </p:cNvSpPr>
          <p:nvPr/>
        </p:nvSpPr>
        <p:spPr bwMode="auto">
          <a:xfrm>
            <a:off x="6530975" y="5446712"/>
            <a:ext cx="0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4" name="Rectangle 233"/>
          <p:cNvSpPr>
            <a:spLocks noChangeAspect="1" noChangeArrowheads="1"/>
          </p:cNvSpPr>
          <p:nvPr/>
        </p:nvSpPr>
        <p:spPr bwMode="auto">
          <a:xfrm>
            <a:off x="1349375" y="4719637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memory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55" name="AutoShape 234"/>
          <p:cNvSpPr>
            <a:spLocks noChangeAspect="1" noChangeArrowheads="1"/>
          </p:cNvSpPr>
          <p:nvPr/>
        </p:nvSpPr>
        <p:spPr bwMode="auto">
          <a:xfrm>
            <a:off x="1577975" y="5240337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6" name="AutoShape 236"/>
          <p:cNvSpPr>
            <a:spLocks noChangeAspect="1" noChangeArrowheads="1"/>
          </p:cNvSpPr>
          <p:nvPr/>
        </p:nvSpPr>
        <p:spPr bwMode="auto">
          <a:xfrm flipH="1">
            <a:off x="2441575" y="4767262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6" name="AutoShape 205"/>
          <p:cNvSpPr>
            <a:spLocks noChangeAspect="1" noChangeArrowheads="1"/>
          </p:cNvSpPr>
          <p:nvPr/>
        </p:nvSpPr>
        <p:spPr bwMode="auto">
          <a:xfrm>
            <a:off x="3748088" y="5789612"/>
            <a:ext cx="1309687" cy="481013"/>
          </a:xfrm>
          <a:prstGeom prst="leftRightArrow">
            <a:avLst>
              <a:gd name="adj1" fmla="val 50000"/>
              <a:gd name="adj2" fmla="val 544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15171</TotalTime>
  <Words>4958</Words>
  <Application>Microsoft Macintosh PowerPoint</Application>
  <PresentationFormat>On-screen Show (4:3)</PresentationFormat>
  <Paragraphs>1394</Paragraphs>
  <Slides>65</Slides>
  <Notes>44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template2007</vt:lpstr>
      <vt:lpstr>Microsoft Equation</vt:lpstr>
      <vt:lpstr>Cache Memories  15-213: Introduction to Computer Systems 12th Lecture, October 6th, 2016</vt:lpstr>
      <vt:lpstr>Today</vt:lpstr>
      <vt:lpstr>Locality</vt:lpstr>
      <vt:lpstr>Example Memory       Hierarchy</vt:lpstr>
      <vt:lpstr>General Cache Concepts</vt:lpstr>
      <vt:lpstr>General Cache Concepts: Hit</vt:lpstr>
      <vt:lpstr>General Cache Concepts: Miss</vt:lpstr>
      <vt:lpstr>General Caching Concepts:  Types of Cache Misses</vt:lpstr>
      <vt:lpstr>Cache Memories</vt:lpstr>
      <vt:lpstr>What it Really Looks Like</vt:lpstr>
      <vt:lpstr>What it Really Looks Like (Cont.)</vt:lpstr>
      <vt:lpstr>Recap from Lecture 10: Modern CPU Design</vt:lpstr>
      <vt:lpstr>General Cache Organization (S, E, B)</vt:lpstr>
      <vt:lpstr>Cache Read</vt:lpstr>
      <vt:lpstr>Example: Direct Mapped Cache (E = 1)</vt:lpstr>
      <vt:lpstr>Example: Direct Mapped Cache (E = 1)</vt:lpstr>
      <vt:lpstr>Example: Direct Mapped Cache (E = 1)</vt:lpstr>
      <vt:lpstr>Direct-Mapped Cache Simulation</vt:lpstr>
      <vt:lpstr>E-way Set Associative Cache (Here: E = 2)</vt:lpstr>
      <vt:lpstr>E-way Set Associative Cache (Here: E = 2)</vt:lpstr>
      <vt:lpstr>E-way Set Associative Cache (Here: E = 2)</vt:lpstr>
      <vt:lpstr>2-Way Set Associative Cache Simulation</vt:lpstr>
      <vt:lpstr>What about writes?</vt:lpstr>
      <vt:lpstr>Why Index Using Middle Bits? </vt:lpstr>
      <vt:lpstr>Illustration of Indexing Approaches</vt:lpstr>
      <vt:lpstr>Middle Bit Indexing</vt:lpstr>
      <vt:lpstr>High Bit Indexing</vt:lpstr>
      <vt:lpstr>Intel Core i7 Cache Hierarchy</vt:lpstr>
      <vt:lpstr>Example: Core i7 L1 Data Cache</vt:lpstr>
      <vt:lpstr>Example: Core i7 L1 Data Cache</vt:lpstr>
      <vt:lpstr>Cache Performance Metrics</vt:lpstr>
      <vt:lpstr>Let’s think about those numbers</vt:lpstr>
      <vt:lpstr>Writing Cache Friendly Code</vt:lpstr>
      <vt:lpstr>Today</vt:lpstr>
      <vt:lpstr>The Memory Mountain</vt:lpstr>
      <vt:lpstr>Memory Mountain Test Function</vt:lpstr>
      <vt:lpstr>The Memory Mountain</vt:lpstr>
      <vt:lpstr>Cache Capacity Effects from Memory Mountain</vt:lpstr>
      <vt:lpstr>Cache Block Size Effects from Memory Mountain</vt:lpstr>
      <vt:lpstr>Modeling Block Size Effects from Memory Mountain</vt:lpstr>
      <vt:lpstr>Today</vt:lpstr>
      <vt:lpstr>Matrix Multiplication Example</vt:lpstr>
      <vt:lpstr>Miss Rate Analysis for Matrix Multiply</vt:lpstr>
      <vt:lpstr>Layout of C Arrays in Memory (review)</vt:lpstr>
      <vt:lpstr>Matrix Multiplication (ijk)</vt:lpstr>
      <vt:lpstr>Matrix Multiplication (jik)</vt:lpstr>
      <vt:lpstr>Matrix Multiplication (kij)</vt:lpstr>
      <vt:lpstr>Matrix Multiplication (ikj)</vt:lpstr>
      <vt:lpstr>Matrix Multiplication (jki)</vt:lpstr>
      <vt:lpstr>Matrix Multiplication (kji)</vt:lpstr>
      <vt:lpstr>Summary of Matrix Multiplication</vt:lpstr>
      <vt:lpstr>2008-era Matrix Multiply Performance</vt:lpstr>
      <vt:lpstr>2014-era Matrix Multiply Performance</vt:lpstr>
      <vt:lpstr>2008 Memory Mountain</vt:lpstr>
      <vt:lpstr>2014 Memory Mountain</vt:lpstr>
      <vt:lpstr>Extra Slides</vt:lpstr>
      <vt:lpstr>Today</vt:lpstr>
      <vt:lpstr>Example: Matrix Multiplication</vt:lpstr>
      <vt:lpstr>Cache Miss Analysis</vt:lpstr>
      <vt:lpstr>Cache Miss Analysis</vt:lpstr>
      <vt:lpstr>Blocked Matrix Multiplication</vt:lpstr>
      <vt:lpstr>Cache Miss Analysis</vt:lpstr>
      <vt:lpstr>Cache Miss Analysis</vt:lpstr>
      <vt:lpstr>Blocking Summary</vt:lpstr>
      <vt:lpstr>Cache Summary 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</dc:title>
  <dc:creator>Markus Pueschel</dc:creator>
  <dc:description>Redesign of slides created by Randal E. Bryant and David R. O'Hallaron</dc:description>
  <cp:lastModifiedBy>Randy Bryant</cp:lastModifiedBy>
  <cp:revision>597</cp:revision>
  <cp:lastPrinted>2016-10-06T19:55:29Z</cp:lastPrinted>
  <dcterms:created xsi:type="dcterms:W3CDTF">2012-10-02T17:26:51Z</dcterms:created>
  <dcterms:modified xsi:type="dcterms:W3CDTF">2016-10-06T19:57:14Z</dcterms:modified>
</cp:coreProperties>
</file>